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78" r:id="rId6"/>
    <p:sldMasterId id="2147483680" r:id="rId7"/>
  </p:sldMasterIdLst>
  <p:notesMasterIdLst>
    <p:notesMasterId r:id="rId29"/>
  </p:notesMasterIdLst>
  <p:handoutMasterIdLst>
    <p:handoutMasterId r:id="rId30"/>
  </p:handoutMasterIdLst>
  <p:sldIdLst>
    <p:sldId id="259" r:id="rId8"/>
    <p:sldId id="260" r:id="rId9"/>
    <p:sldId id="281" r:id="rId10"/>
    <p:sldId id="278" r:id="rId11"/>
    <p:sldId id="291" r:id="rId12"/>
    <p:sldId id="294" r:id="rId13"/>
    <p:sldId id="293" r:id="rId14"/>
    <p:sldId id="290" r:id="rId15"/>
    <p:sldId id="292" r:id="rId16"/>
    <p:sldId id="280" r:id="rId17"/>
    <p:sldId id="282" r:id="rId18"/>
    <p:sldId id="287" r:id="rId19"/>
    <p:sldId id="283" r:id="rId20"/>
    <p:sldId id="284" r:id="rId21"/>
    <p:sldId id="285" r:id="rId22"/>
    <p:sldId id="286" r:id="rId23"/>
    <p:sldId id="288" r:id="rId24"/>
    <p:sldId id="295" r:id="rId25"/>
    <p:sldId id="296" r:id="rId26"/>
    <p:sldId id="297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F7164738-AEB2-4BB2-88AE-61034E1C710F}">
          <p14:sldIdLst/>
        </p14:section>
        <p14:section name="Sezione senza titolo" id="{C10A8032-3DCC-4947-B406-16B830DF79AF}">
          <p14:sldIdLst>
            <p14:sldId id="259"/>
            <p14:sldId id="260"/>
            <p14:sldId id="281"/>
            <p14:sldId id="278"/>
            <p14:sldId id="291"/>
            <p14:sldId id="294"/>
            <p14:sldId id="293"/>
            <p14:sldId id="290"/>
            <p14:sldId id="292"/>
            <p14:sldId id="280"/>
            <p14:sldId id="282"/>
            <p14:sldId id="287"/>
            <p14:sldId id="283"/>
            <p14:sldId id="284"/>
            <p14:sldId id="285"/>
            <p14:sldId id="286"/>
            <p14:sldId id="288"/>
            <p14:sldId id="295"/>
            <p14:sldId id="296"/>
            <p14:sldId id="297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C57"/>
    <a:srgbClr val="F68A42"/>
    <a:srgbClr val="18BAA8"/>
    <a:srgbClr val="9ACA3C"/>
    <a:srgbClr val="0E6EB6"/>
    <a:srgbClr val="8AC9AD"/>
    <a:srgbClr val="40A2DA"/>
    <a:srgbClr val="114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6" autoAdjust="0"/>
    <p:restoredTop sz="94565" autoAdjust="0"/>
  </p:normalViewPr>
  <p:slideViewPr>
    <p:cSldViewPr snapToGrid="0">
      <p:cViewPr varScale="1">
        <p:scale>
          <a:sx n="105" d="100"/>
          <a:sy n="105" d="100"/>
        </p:scale>
        <p:origin x="198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21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E0A7F6CA-6D94-0A4F-C703-50CF96E05E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23C62BC-5615-CF54-8F45-DD755A9EFB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FC5BC-B9FA-DC43-9A9C-1F122497796F}" type="datetimeFigureOut">
              <a:rPr lang="it-IT" smtClean="0"/>
              <a:t>18/10/24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8C2765-F4D0-6683-C255-DD1E066FB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93B306-C57C-7AA9-08F8-62DDA89C9A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B1538-DBB3-BA4B-B362-C5033A5AF9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96E9-F305-6647-A51C-BFBE44095F5A}" type="datetimeFigureOut">
              <a:rPr lang="it-IT" smtClean="0"/>
              <a:t>18/10/24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043E3-69C9-D048-B35B-41A7D3CEA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28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56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23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043E3-69C9-D048-B35B-41A7D3CEA5A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98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-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0A2BAB38-38B8-534C-850E-32D85893BC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487" y="2865863"/>
            <a:ext cx="7791025" cy="563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HEADLINE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0AE27196-EFB0-DFB0-66AA-B206D25A4B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487" y="3772829"/>
            <a:ext cx="7791025" cy="429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Project </a:t>
            </a:r>
            <a:r>
              <a:rPr lang="it-IT" dirty="0" err="1"/>
              <a:t>acronym</a:t>
            </a:r>
            <a:r>
              <a:rPr lang="it-IT" dirty="0"/>
              <a:t> | Department | Name</a:t>
            </a:r>
          </a:p>
        </p:txBody>
      </p:sp>
      <p:sp>
        <p:nvSpPr>
          <p:cNvPr id="15" name="Segnaposto testo 12">
            <a:extLst>
              <a:ext uri="{FF2B5EF4-FFF2-40B4-BE49-F238E27FC236}">
                <a16:creationId xmlns:a16="http://schemas.microsoft.com/office/drawing/2014/main" id="{FE7A7F79-BC49-873C-A10E-A04E2C470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6487" y="4364773"/>
            <a:ext cx="7791025" cy="362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dirty="0"/>
              <a:t>Meeting XY | Place | DD </a:t>
            </a:r>
            <a:r>
              <a:rPr lang="it-IT" dirty="0" err="1"/>
              <a:t>Mounth</a:t>
            </a:r>
            <a:r>
              <a:rPr lang="it-IT" dirty="0"/>
              <a:t> YYYY</a:t>
            </a:r>
          </a:p>
        </p:txBody>
      </p:sp>
    </p:spTree>
    <p:extLst>
      <p:ext uri="{BB962C8B-B14F-4D97-AF65-F5344CB8AC3E}">
        <p14:creationId xmlns:p14="http://schemas.microsoft.com/office/powerpoint/2010/main" val="25217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1334E7A-5D2E-C562-034F-02C1B33FC3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</p:spTree>
    <p:extLst>
      <p:ext uri="{BB962C8B-B14F-4D97-AF65-F5344CB8AC3E}">
        <p14:creationId xmlns:p14="http://schemas.microsoft.com/office/powerpoint/2010/main" val="404510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C4DC9F-4905-C75C-84AC-9F357859DE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6848" y="2704169"/>
            <a:ext cx="7010303" cy="229157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428052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DAEF8-7DAA-1FA4-5D6D-65CBC0313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48" y="1990492"/>
            <a:ext cx="7010303" cy="507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40A2D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TITLE MASTERFORMAT</a:t>
            </a:r>
          </a:p>
        </p:txBody>
      </p:sp>
      <p:sp>
        <p:nvSpPr>
          <p:cNvPr id="2" name="Segnaposto testo 7">
            <a:extLst>
              <a:ext uri="{FF2B5EF4-FFF2-40B4-BE49-F238E27FC236}">
                <a16:creationId xmlns:a16="http://schemas.microsoft.com/office/drawing/2014/main" id="{F38F50DC-1359-9569-F5AB-0915359E62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704169"/>
            <a:ext cx="3505151" cy="2291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it-IT" dirty="0"/>
              <a:t>Text</a:t>
            </a:r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24765B7E-40DA-6290-930E-A800C688E2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6800" y="2704169"/>
            <a:ext cx="3356517" cy="2291694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389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24765B7E-40DA-6290-930E-A800C688E2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2200" y="1992738"/>
            <a:ext cx="3479800" cy="325236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immagine 4">
            <a:extLst>
              <a:ext uri="{FF2B5EF4-FFF2-40B4-BE49-F238E27FC236}">
                <a16:creationId xmlns:a16="http://schemas.microsoft.com/office/drawing/2014/main" id="{8445929E-B9B3-55C3-3D9A-2CAA43C722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0" y="1992738"/>
            <a:ext cx="3479800" cy="3252362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945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84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06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Immagine che contiene testo, esterni, screenshot&#10;&#10;Descrizione generata automaticamente">
            <a:extLst>
              <a:ext uri="{FF2B5EF4-FFF2-40B4-BE49-F238E27FC236}">
                <a16:creationId xmlns:a16="http://schemas.microsoft.com/office/drawing/2014/main" id="{51A1820F-0573-10ED-C131-0E45B07EDF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923200"/>
            <a:ext cx="9144000" cy="493479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EEB81E-AF7E-6735-FF3A-72284FA6EF3F}"/>
              </a:ext>
            </a:extLst>
          </p:cNvPr>
          <p:cNvSpPr txBox="1"/>
          <p:nvPr userDrawn="1"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800" dirty="0" err="1">
                <a:solidFill>
                  <a:srgbClr val="1143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www.italy-croatia.eu</a:t>
            </a:r>
            <a:endParaRPr lang="it-IT" sz="800" dirty="0">
              <a:solidFill>
                <a:srgbClr val="1143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D4B54-F849-2795-0AFE-FE3D2A8C23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437" y="341173"/>
            <a:ext cx="3409852" cy="16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6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CD96AFB-F650-E414-CCD2-8E6BA7AC79F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905691"/>
            <a:ext cx="9144000" cy="847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E2B815-7777-A8CF-4B34-5E917EF86C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5437" y="341173"/>
            <a:ext cx="3409852" cy="16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3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9B72D17-6F01-B35F-D8F4-8F6D80E6E470}"/>
              </a:ext>
            </a:extLst>
          </p:cNvPr>
          <p:cNvSpPr txBox="1"/>
          <p:nvPr userDrawn="1"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800" dirty="0" err="1">
                <a:solidFill>
                  <a:srgbClr val="1143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www.italy-croatia.eu</a:t>
            </a:r>
            <a:endParaRPr lang="it-IT" sz="800" dirty="0">
              <a:solidFill>
                <a:srgbClr val="1143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magine 2" descr="Immagine che contiene testo, esterni, screenshot&#10;&#10;Descrizione generata automaticamente">
            <a:extLst>
              <a:ext uri="{FF2B5EF4-FFF2-40B4-BE49-F238E27FC236}">
                <a16:creationId xmlns:a16="http://schemas.microsoft.com/office/drawing/2014/main" id="{6EFEA1CA-15B1-72E5-F4F9-F5696B4CC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923200"/>
            <a:ext cx="9144000" cy="49347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5BEF31-D388-6A7D-F718-6BBF0537F5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437" y="341173"/>
            <a:ext cx="3409852" cy="16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9B72D17-6F01-B35F-D8F4-8F6D80E6E470}"/>
              </a:ext>
            </a:extLst>
          </p:cNvPr>
          <p:cNvSpPr txBox="1"/>
          <p:nvPr userDrawn="1"/>
        </p:nvSpPr>
        <p:spPr>
          <a:xfrm>
            <a:off x="6385024" y="6281113"/>
            <a:ext cx="223767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800" dirty="0" err="1">
                <a:solidFill>
                  <a:srgbClr val="1143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www.italy-croatia.eu</a:t>
            </a:r>
            <a:endParaRPr lang="it-IT" sz="800" dirty="0">
              <a:solidFill>
                <a:srgbClr val="11438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magine 2" descr="Immagine che contiene testo, esterni, screenshot&#10;&#10;Descrizione generata automaticamente">
            <a:extLst>
              <a:ext uri="{FF2B5EF4-FFF2-40B4-BE49-F238E27FC236}">
                <a16:creationId xmlns:a16="http://schemas.microsoft.com/office/drawing/2014/main" id="{6EFEA1CA-15B1-72E5-F4F9-F5696B4CC3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923200"/>
            <a:ext cx="9144000" cy="49347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F162679-E31D-27C5-0603-5D1160DD35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40000" y="540000"/>
            <a:ext cx="3132000" cy="138319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1546DE-F514-C451-831C-88C570FDAA5C}"/>
              </a:ext>
            </a:extLst>
          </p:cNvPr>
          <p:cNvSpPr txBox="1"/>
          <p:nvPr userDrawn="1"/>
        </p:nvSpPr>
        <p:spPr>
          <a:xfrm>
            <a:off x="795866" y="1568281"/>
            <a:ext cx="782587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50" dirty="0">
                <a:solidFill>
                  <a:srgbClr val="DA5C57"/>
                </a:solidFill>
                <a:latin typeface="Montserrat Bold" pitchFamily="2" charset="0"/>
              </a:rPr>
              <a:t> FORTIC</a:t>
            </a:r>
          </a:p>
        </p:txBody>
      </p:sp>
    </p:spTree>
    <p:extLst>
      <p:ext uri="{BB962C8B-B14F-4D97-AF65-F5344CB8AC3E}">
        <p14:creationId xmlns:p14="http://schemas.microsoft.com/office/powerpoint/2010/main" val="186624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7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7.tiff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8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7.tif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5BF7591-A3A0-A1FE-0A47-56AB4297FB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60960" y="2524487"/>
            <a:ext cx="9143999" cy="563137"/>
          </a:xfrm>
        </p:spPr>
        <p:txBody>
          <a:bodyPr/>
          <a:lstStyle/>
          <a:p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TECHNOLOGIES AND HERITAGE VALORIZATION: IS METAVERSE „THE NEXT BIG THING?”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751A7913-BCB8-EF69-B501-5748D3E13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60960" y="3429243"/>
            <a:ext cx="7791025" cy="429322"/>
          </a:xfrm>
        </p:spPr>
        <p:txBody>
          <a:bodyPr/>
          <a:lstStyle/>
          <a:p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FORTIC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</a:rPr>
              <a:t>conference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</a:rPr>
              <a:t> &amp;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</a:rPr>
              <a:t>EFFORTS Annual Congress</a:t>
            </a:r>
            <a:r>
              <a:rPr lang="hr-H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“Sustainable business models for fortifications”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9EE4675-29F0-16EB-A10B-EF58272C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713401" y="4480046"/>
            <a:ext cx="7791025" cy="362413"/>
          </a:xfrm>
        </p:spPr>
        <p:txBody>
          <a:bodyPr/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John’s Fortress Campus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ŠIBENIK 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24th -25th 2024</a:t>
            </a:r>
          </a:p>
          <a:p>
            <a:endParaRPr lang="hr-HR" dirty="0"/>
          </a:p>
          <a:p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23580-9977-9895-51E9-090C49D52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832" y="5826354"/>
            <a:ext cx="906234" cy="9062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18F4CC-AC65-F05C-74E9-DDED86060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836" y="5826354"/>
            <a:ext cx="1057272" cy="90623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03D9927-0D21-1943-FD0C-2360F6665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210" y="6030110"/>
            <a:ext cx="1390366" cy="49871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9665DC7-599D-9A1F-E245-07FE28CB9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328" y="3778733"/>
            <a:ext cx="2357422" cy="30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1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380" y="2704169"/>
            <a:ext cx="8999620" cy="2291576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it-IT" b="1" dirty="0"/>
              <a:t>Virtual </a:t>
            </a:r>
            <a:r>
              <a:rPr lang="it-IT" b="1" dirty="0" err="1"/>
              <a:t>Tourism</a:t>
            </a:r>
            <a:r>
              <a:rPr lang="it-IT" b="1" dirty="0"/>
              <a:t> and </a:t>
            </a:r>
            <a:r>
              <a:rPr lang="it-IT" b="1" dirty="0">
                <a:solidFill>
                  <a:srgbClr val="FF0000"/>
                </a:solidFill>
              </a:rPr>
              <a:t>Accessibility</a:t>
            </a:r>
          </a:p>
          <a:p>
            <a:r>
              <a:rPr lang="it-IT" b="1" dirty="0"/>
              <a:t>       </a:t>
            </a:r>
            <a:r>
              <a:rPr lang="it-IT" dirty="0"/>
              <a:t>- Global access via </a:t>
            </a:r>
            <a:r>
              <a:rPr lang="it-IT" dirty="0">
                <a:solidFill>
                  <a:srgbClr val="FF0000"/>
                </a:solidFill>
              </a:rPr>
              <a:t>immersive </a:t>
            </a:r>
            <a:r>
              <a:rPr lang="it-IT" dirty="0" err="1">
                <a:solidFill>
                  <a:srgbClr val="FF0000"/>
                </a:solidFill>
              </a:rPr>
              <a:t>virtual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experiences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b="1" dirty="0"/>
              <a:t>       - </a:t>
            </a:r>
            <a:r>
              <a:rPr lang="it-IT" dirty="0"/>
              <a:t>Interactive AR/VR </a:t>
            </a:r>
            <a:r>
              <a:rPr lang="it-IT" dirty="0" err="1"/>
              <a:t>experiences</a:t>
            </a:r>
            <a:r>
              <a:rPr lang="it-IT" dirty="0"/>
              <a:t> for </a:t>
            </a:r>
            <a:r>
              <a:rPr lang="it-IT" dirty="0" err="1">
                <a:solidFill>
                  <a:srgbClr val="FF0000"/>
                </a:solidFill>
              </a:rPr>
              <a:t>deeper</a:t>
            </a:r>
            <a:r>
              <a:rPr lang="it-IT" dirty="0">
                <a:solidFill>
                  <a:srgbClr val="FF0000"/>
                </a:solidFill>
              </a:rPr>
              <a:t> engagement</a:t>
            </a:r>
          </a:p>
          <a:p>
            <a:pPr marL="342900" indent="-342900">
              <a:buAutoNum type="alphaUcParenR"/>
            </a:pPr>
            <a:r>
              <a:rPr lang="it-IT" dirty="0" err="1"/>
              <a:t>It</a:t>
            </a:r>
            <a:r>
              <a:rPr lang="it-IT" dirty="0"/>
              <a:t> can </a:t>
            </a:r>
            <a:r>
              <a:rPr lang="it-IT" dirty="0" err="1"/>
              <a:t>bring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immersive </a:t>
            </a:r>
            <a:r>
              <a:rPr lang="it-IT" dirty="0" err="1">
                <a:solidFill>
                  <a:srgbClr val="FF0000"/>
                </a:solidFill>
              </a:rPr>
              <a:t>experiences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enables</a:t>
            </a:r>
            <a:r>
              <a:rPr lang="it-IT" dirty="0"/>
              <a:t> users to </a:t>
            </a:r>
            <a:r>
              <a:rPr lang="it-IT" dirty="0" err="1"/>
              <a:t>explore</a:t>
            </a:r>
            <a:r>
              <a:rPr lang="it-IT" dirty="0"/>
              <a:t> </a:t>
            </a:r>
            <a:r>
              <a:rPr lang="it-IT" dirty="0" err="1"/>
              <a:t>historical</a:t>
            </a:r>
            <a:r>
              <a:rPr lang="it-IT" dirty="0"/>
              <a:t> </a:t>
            </a:r>
            <a:r>
              <a:rPr lang="it-IT" dirty="0" err="1"/>
              <a:t>sites</a:t>
            </a:r>
            <a:r>
              <a:rPr lang="it-IT" dirty="0"/>
              <a:t>, </a:t>
            </a:r>
            <a:r>
              <a:rPr lang="it-IT" dirty="0" err="1"/>
              <a:t>artifacts</a:t>
            </a:r>
            <a:r>
              <a:rPr lang="it-IT" dirty="0"/>
              <a:t> and cultural </a:t>
            </a:r>
            <a:r>
              <a:rPr lang="it-IT" dirty="0" err="1"/>
              <a:t>narratives</a:t>
            </a:r>
            <a:r>
              <a:rPr lang="it-IT" dirty="0"/>
              <a:t> in a </a:t>
            </a:r>
            <a:r>
              <a:rPr lang="it-IT" dirty="0" err="1"/>
              <a:t>virtual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. </a:t>
            </a:r>
            <a:r>
              <a:rPr lang="it-IT" dirty="0" err="1"/>
              <a:t>Through</a:t>
            </a:r>
            <a:r>
              <a:rPr lang="it-IT" dirty="0"/>
              <a:t> VR/AR users can </a:t>
            </a:r>
            <a:r>
              <a:rPr lang="it-IT" dirty="0" err="1"/>
              <a:t>engage</a:t>
            </a:r>
            <a:r>
              <a:rPr lang="it-IT" dirty="0"/>
              <a:t> with </a:t>
            </a:r>
            <a:r>
              <a:rPr lang="it-IT" dirty="0" err="1"/>
              <a:t>heritage</a:t>
            </a:r>
            <a:r>
              <a:rPr lang="it-IT" dirty="0"/>
              <a:t> in </a:t>
            </a:r>
            <a:r>
              <a:rPr lang="it-IT" dirty="0" err="1"/>
              <a:t>dynamic</a:t>
            </a:r>
            <a:r>
              <a:rPr lang="it-IT" dirty="0"/>
              <a:t> </a:t>
            </a:r>
            <a:r>
              <a:rPr lang="it-IT" dirty="0" err="1"/>
              <a:t>walys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traditional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 </a:t>
            </a:r>
            <a:r>
              <a:rPr lang="it-IT" dirty="0" err="1"/>
              <a:t>cannot</a:t>
            </a:r>
            <a:r>
              <a:rPr lang="it-IT" dirty="0"/>
              <a:t> </a:t>
            </a:r>
            <a:r>
              <a:rPr lang="it-IT" dirty="0" err="1"/>
              <a:t>offer</a:t>
            </a:r>
            <a:r>
              <a:rPr lang="it-IT" dirty="0"/>
              <a:t>, </a:t>
            </a:r>
            <a:r>
              <a:rPr lang="it-IT" dirty="0" err="1"/>
              <a:t>also</a:t>
            </a:r>
            <a:r>
              <a:rPr lang="it-IT" dirty="0"/>
              <a:t> with 360-degree </a:t>
            </a:r>
            <a:r>
              <a:rPr lang="it-IT" dirty="0" err="1"/>
              <a:t>views</a:t>
            </a:r>
            <a:r>
              <a:rPr lang="it-IT" dirty="0"/>
              <a:t>;</a:t>
            </a:r>
          </a:p>
          <a:p>
            <a:pPr marL="342900" indent="-342900">
              <a:buAutoNum type="alphaUcParenR"/>
            </a:pPr>
            <a:r>
              <a:rPr lang="it-IT" dirty="0" err="1"/>
              <a:t>It</a:t>
            </a:r>
            <a:r>
              <a:rPr lang="it-IT" dirty="0"/>
              <a:t> can make </a:t>
            </a:r>
            <a:r>
              <a:rPr lang="it-IT" dirty="0" err="1">
                <a:solidFill>
                  <a:srgbClr val="FF0000"/>
                </a:solidFill>
              </a:rPr>
              <a:t>heritage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sites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accessible</a:t>
            </a:r>
            <a:r>
              <a:rPr lang="it-IT" dirty="0"/>
              <a:t> to a global audience. Who </a:t>
            </a:r>
            <a:r>
              <a:rPr lang="it-IT" dirty="0" err="1"/>
              <a:t>cannot</a:t>
            </a:r>
            <a:r>
              <a:rPr lang="it-IT" dirty="0"/>
              <a:t> travel can </a:t>
            </a:r>
            <a:r>
              <a:rPr lang="it-IT" dirty="0" err="1"/>
              <a:t>explore</a:t>
            </a:r>
            <a:r>
              <a:rPr lang="it-IT" dirty="0"/>
              <a:t> and </a:t>
            </a:r>
            <a:r>
              <a:rPr lang="it-IT" dirty="0" err="1"/>
              <a:t>learn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cultures</a:t>
            </a:r>
            <a:r>
              <a:rPr lang="it-IT" dirty="0"/>
              <a:t> and histories from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own</a:t>
            </a:r>
            <a:r>
              <a:rPr lang="it-IT" dirty="0"/>
              <a:t> </a:t>
            </a:r>
            <a:r>
              <a:rPr lang="it-IT" dirty="0" err="1"/>
              <a:t>homes</a:t>
            </a:r>
            <a:r>
              <a:rPr lang="it-IT" dirty="0"/>
              <a:t>;</a:t>
            </a:r>
          </a:p>
          <a:p>
            <a:pPr marL="342900" indent="-342900">
              <a:buAutoNum type="alphaUcParenR"/>
            </a:pPr>
            <a:r>
              <a:rPr lang="it-IT" dirty="0" err="1">
                <a:solidFill>
                  <a:srgbClr val="FF0000"/>
                </a:solidFill>
              </a:rPr>
              <a:t>Reducing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physical</a:t>
            </a:r>
            <a:r>
              <a:rPr lang="it-IT" dirty="0">
                <a:solidFill>
                  <a:srgbClr val="FF0000"/>
                </a:solidFill>
              </a:rPr>
              <a:t> travel </a:t>
            </a:r>
            <a:r>
              <a:rPr lang="it-IT" dirty="0"/>
              <a:t>, </a:t>
            </a:r>
            <a:r>
              <a:rPr lang="it-IT" dirty="0" err="1"/>
              <a:t>virtual</a:t>
            </a:r>
            <a:r>
              <a:rPr lang="it-IT" dirty="0"/>
              <a:t> </a:t>
            </a:r>
            <a:r>
              <a:rPr lang="it-IT" dirty="0" err="1"/>
              <a:t>tourism</a:t>
            </a:r>
            <a:r>
              <a:rPr lang="it-IT" dirty="0"/>
              <a:t> can </a:t>
            </a:r>
            <a:r>
              <a:rPr lang="it-IT" dirty="0" err="1"/>
              <a:t>contribute</a:t>
            </a:r>
            <a:r>
              <a:rPr lang="it-IT" dirty="0"/>
              <a:t> to </a:t>
            </a:r>
            <a:r>
              <a:rPr lang="it-IT" dirty="0" err="1">
                <a:solidFill>
                  <a:srgbClr val="FF0000"/>
                </a:solidFill>
              </a:rPr>
              <a:t>sustainability</a:t>
            </a:r>
            <a:r>
              <a:rPr lang="it-IT" dirty="0">
                <a:solidFill>
                  <a:srgbClr val="FF0000"/>
                </a:solidFill>
              </a:rPr>
              <a:t> actions</a:t>
            </a:r>
            <a:r>
              <a:rPr lang="it-IT" dirty="0"/>
              <a:t>, </a:t>
            </a:r>
            <a:r>
              <a:rPr lang="it-IT" dirty="0" err="1"/>
              <a:t>mitigating</a:t>
            </a:r>
            <a:r>
              <a:rPr lang="it-IT" dirty="0"/>
              <a:t> the carbon footprint </a:t>
            </a:r>
            <a:r>
              <a:rPr lang="it-IT" dirty="0" err="1"/>
              <a:t>associated</a:t>
            </a:r>
            <a:r>
              <a:rPr lang="it-IT" dirty="0"/>
              <a:t> with </a:t>
            </a:r>
            <a:r>
              <a:rPr lang="it-IT" dirty="0" err="1"/>
              <a:t>traditional</a:t>
            </a:r>
            <a:r>
              <a:rPr lang="it-IT" dirty="0"/>
              <a:t> </a:t>
            </a:r>
            <a:r>
              <a:rPr lang="it-IT" dirty="0" err="1"/>
              <a:t>tourism</a:t>
            </a:r>
            <a:r>
              <a:rPr lang="it-IT" dirty="0"/>
              <a:t> 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endParaRPr lang="hr-HR" b="1" dirty="0"/>
          </a:p>
          <a:p>
            <a:endParaRPr lang="it-IT" b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379" y="1990492"/>
            <a:ext cx="8999621" cy="507380"/>
          </a:xfrm>
        </p:spPr>
        <p:txBody>
          <a:bodyPr/>
          <a:lstStyle/>
          <a:p>
            <a:r>
              <a:rPr lang="it-IT" dirty="0" err="1"/>
              <a:t>Metaverse</a:t>
            </a:r>
            <a:r>
              <a:rPr lang="it-IT" dirty="0"/>
              <a:t> and New </a:t>
            </a:r>
            <a:r>
              <a:rPr lang="it-IT" dirty="0" err="1"/>
              <a:t>Opportunities</a:t>
            </a:r>
            <a:r>
              <a:rPr lang="it-IT" dirty="0"/>
              <a:t> for Cultural Heritage </a:t>
            </a:r>
            <a:r>
              <a:rPr lang="it-IT" dirty="0" err="1"/>
              <a:t>sites</a:t>
            </a:r>
            <a:r>
              <a:rPr lang="it-IT" dirty="0"/>
              <a:t>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9394C2-1020-C37A-A630-1963E16D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02C3DD1-EFB7-87DB-8DC4-DC5635FF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03D19BA-093D-9078-9646-855794479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7170" name="Picture 2" descr="How Immersive Experiences Enhance the Tourism Experience | Medium">
            <a:extLst>
              <a:ext uri="{FF2B5EF4-FFF2-40B4-BE49-F238E27FC236}">
                <a16:creationId xmlns:a16="http://schemas.microsoft.com/office/drawing/2014/main" id="{B18A06C2-F6AA-760E-4D4B-5A7028AF5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671" y="54908"/>
            <a:ext cx="3641615" cy="191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2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6680F-AEE3-2E34-8881-E46522811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6669DC7-C4BE-532A-741F-BCABAFEB8F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379" y="2497872"/>
            <a:ext cx="8999620" cy="2291576"/>
          </a:xfrm>
        </p:spPr>
        <p:txBody>
          <a:bodyPr/>
          <a:lstStyle/>
          <a:p>
            <a:r>
              <a:rPr lang="it-IT" b="1" dirty="0"/>
              <a:t>2)  </a:t>
            </a:r>
            <a:r>
              <a:rPr lang="it-IT" b="1" dirty="0" err="1"/>
              <a:t>Enhanced</a:t>
            </a:r>
            <a:r>
              <a:rPr lang="it-IT" b="1" dirty="0"/>
              <a:t> Storytelling and </a:t>
            </a:r>
            <a:r>
              <a:rPr lang="it-IT" b="1" dirty="0" err="1"/>
              <a:t>Education</a:t>
            </a:r>
            <a:endParaRPr lang="it-IT" b="1" dirty="0"/>
          </a:p>
          <a:p>
            <a:r>
              <a:rPr lang="it-IT" b="1" dirty="0"/>
              <a:t>       </a:t>
            </a:r>
            <a:r>
              <a:rPr lang="it-IT" dirty="0"/>
              <a:t>- </a:t>
            </a:r>
            <a:r>
              <a:rPr lang="it-IT" dirty="0">
                <a:solidFill>
                  <a:srgbClr val="FF0000"/>
                </a:solidFill>
              </a:rPr>
              <a:t>Immersive </a:t>
            </a:r>
            <a:r>
              <a:rPr lang="it-IT" dirty="0" err="1">
                <a:solidFill>
                  <a:srgbClr val="FF0000"/>
                </a:solidFill>
              </a:rPr>
              <a:t>historical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reenactments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and interactive learning</a:t>
            </a:r>
          </a:p>
          <a:p>
            <a:r>
              <a:rPr lang="it-IT" b="1" dirty="0"/>
              <a:t>       - </a:t>
            </a:r>
            <a:r>
              <a:rPr lang="it-IT" dirty="0">
                <a:solidFill>
                  <a:srgbClr val="FF0000"/>
                </a:solidFill>
              </a:rPr>
              <a:t>Gamification</a:t>
            </a:r>
            <a:r>
              <a:rPr lang="it-IT" dirty="0"/>
              <a:t> to make history </a:t>
            </a:r>
            <a:r>
              <a:rPr lang="it-IT" dirty="0" err="1"/>
              <a:t>engaging</a:t>
            </a:r>
            <a:r>
              <a:rPr lang="it-IT" dirty="0"/>
              <a:t>, </a:t>
            </a:r>
            <a:r>
              <a:rPr lang="it-IT" dirty="0" err="1"/>
              <a:t>especially</a:t>
            </a:r>
            <a:r>
              <a:rPr lang="it-IT" dirty="0"/>
              <a:t> for </a:t>
            </a:r>
            <a:r>
              <a:rPr lang="it-IT" dirty="0" err="1"/>
              <a:t>youth</a:t>
            </a:r>
            <a:endParaRPr lang="it-IT" dirty="0"/>
          </a:p>
          <a:p>
            <a:pPr marL="342900" indent="-342900">
              <a:buAutoNum type="alphaUcParenR"/>
            </a:pPr>
            <a:r>
              <a:rPr lang="it-IT" dirty="0"/>
              <a:t>Educational </a:t>
            </a:r>
            <a:r>
              <a:rPr lang="it-IT" dirty="0" err="1"/>
              <a:t>programs</a:t>
            </a:r>
            <a:r>
              <a:rPr lang="it-IT" dirty="0"/>
              <a:t> can be </a:t>
            </a:r>
            <a:r>
              <a:rPr lang="it-IT" dirty="0" err="1"/>
              <a:t>enhanced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interactive </a:t>
            </a:r>
            <a:r>
              <a:rPr lang="it-IT" dirty="0" err="1"/>
              <a:t>experiences</a:t>
            </a:r>
            <a:r>
              <a:rPr lang="it-IT" dirty="0"/>
              <a:t> in the </a:t>
            </a:r>
            <a:r>
              <a:rPr lang="it-IT" dirty="0" err="1"/>
              <a:t>metaverse</a:t>
            </a:r>
            <a:r>
              <a:rPr lang="it-IT" dirty="0"/>
              <a:t>, </a:t>
            </a:r>
            <a:r>
              <a:rPr lang="it-IT" dirty="0" err="1"/>
              <a:t>turning</a:t>
            </a:r>
            <a:r>
              <a:rPr lang="it-IT" dirty="0"/>
              <a:t> </a:t>
            </a:r>
            <a:r>
              <a:rPr lang="it-IT" dirty="0" err="1"/>
              <a:t>traditional</a:t>
            </a:r>
            <a:r>
              <a:rPr lang="it-IT" dirty="0"/>
              <a:t> learning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engaging</a:t>
            </a:r>
            <a:r>
              <a:rPr lang="it-IT" dirty="0"/>
              <a:t> activities </a:t>
            </a:r>
            <a:r>
              <a:rPr lang="it-IT" dirty="0" err="1"/>
              <a:t>that</a:t>
            </a:r>
            <a:r>
              <a:rPr lang="it-IT" dirty="0"/>
              <a:t> can </a:t>
            </a:r>
            <a:r>
              <a:rPr lang="it-IT" dirty="0" err="1"/>
              <a:t>captivate</a:t>
            </a:r>
            <a:r>
              <a:rPr lang="it-IT" dirty="0"/>
              <a:t> audience, in </a:t>
            </a:r>
            <a:r>
              <a:rPr lang="it-IT" dirty="0" err="1"/>
              <a:t>particular</a:t>
            </a:r>
            <a:r>
              <a:rPr lang="it-IT" dirty="0"/>
              <a:t> </a:t>
            </a:r>
            <a:r>
              <a:rPr lang="it-IT" dirty="0" err="1"/>
              <a:t>younger</a:t>
            </a:r>
            <a:r>
              <a:rPr lang="it-IT" dirty="0"/>
              <a:t> generations</a:t>
            </a:r>
          </a:p>
          <a:p>
            <a:pPr marL="342900" indent="-342900">
              <a:buAutoNum type="alphaUcParenR"/>
            </a:pPr>
            <a:r>
              <a:rPr lang="it-IT" dirty="0">
                <a:solidFill>
                  <a:srgbClr val="FF0000"/>
                </a:solidFill>
              </a:rPr>
              <a:t>Gamification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include: </a:t>
            </a:r>
          </a:p>
          <a:p>
            <a:pPr marL="400050" indent="-400050">
              <a:buAutoNum type="romanUcParenR"/>
            </a:pPr>
            <a:r>
              <a:rPr lang="it-IT" dirty="0">
                <a:solidFill>
                  <a:srgbClr val="FF0000"/>
                </a:solidFill>
              </a:rPr>
              <a:t>Interactive challenges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incorporate </a:t>
            </a:r>
            <a:r>
              <a:rPr lang="it-IT" dirty="0" err="1"/>
              <a:t>quizzes</a:t>
            </a:r>
            <a:r>
              <a:rPr lang="it-IT" dirty="0"/>
              <a:t>, puzzles  and tasks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encourages</a:t>
            </a:r>
            <a:r>
              <a:rPr lang="it-IT" dirty="0"/>
              <a:t>        </a:t>
            </a:r>
            <a:r>
              <a:rPr lang="it-IT" dirty="0" err="1"/>
              <a:t>visitors</a:t>
            </a:r>
            <a:r>
              <a:rPr lang="it-IT" dirty="0"/>
              <a:t> to </a:t>
            </a:r>
            <a:r>
              <a:rPr lang="it-IT" dirty="0" err="1"/>
              <a:t>explore</a:t>
            </a:r>
            <a:r>
              <a:rPr lang="it-IT" dirty="0"/>
              <a:t> </a:t>
            </a:r>
            <a:r>
              <a:rPr lang="it-IT" dirty="0" err="1"/>
              <a:t>facts</a:t>
            </a:r>
            <a:r>
              <a:rPr lang="it-IT" dirty="0"/>
              <a:t> and </a:t>
            </a:r>
            <a:r>
              <a:rPr lang="it-IT" dirty="0" err="1"/>
              <a:t>artifacts</a:t>
            </a:r>
            <a:r>
              <a:rPr lang="it-IT" dirty="0"/>
              <a:t> in a </a:t>
            </a:r>
            <a:r>
              <a:rPr lang="it-IT" dirty="0" err="1"/>
              <a:t>fun</a:t>
            </a:r>
            <a:r>
              <a:rPr lang="it-IT" dirty="0"/>
              <a:t> way;</a:t>
            </a:r>
          </a:p>
          <a:p>
            <a:pPr marL="400050" indent="-400050">
              <a:buAutoNum type="romanUcParenR"/>
            </a:pPr>
            <a:r>
              <a:rPr lang="it-IT" dirty="0" err="1">
                <a:solidFill>
                  <a:srgbClr val="FF0000"/>
                </a:solidFill>
              </a:rPr>
              <a:t>Quests</a:t>
            </a:r>
            <a:r>
              <a:rPr lang="it-IT" dirty="0">
                <a:solidFill>
                  <a:srgbClr val="FF0000"/>
                </a:solidFill>
              </a:rPr>
              <a:t> and Adventures</a:t>
            </a:r>
            <a:r>
              <a:rPr lang="it-IT" dirty="0"/>
              <a:t>: create story-</a:t>
            </a:r>
            <a:r>
              <a:rPr lang="it-IT" dirty="0" err="1"/>
              <a:t>driven</a:t>
            </a:r>
            <a:r>
              <a:rPr lang="it-IT" dirty="0"/>
              <a:t> </a:t>
            </a:r>
            <a:r>
              <a:rPr lang="it-IT" dirty="0" err="1"/>
              <a:t>quests</a:t>
            </a:r>
            <a:r>
              <a:rPr lang="it-IT" dirty="0"/>
              <a:t> or </a:t>
            </a:r>
            <a:r>
              <a:rPr lang="it-IT" dirty="0" err="1"/>
              <a:t>virtual</a:t>
            </a:r>
            <a:r>
              <a:rPr lang="it-IT" dirty="0"/>
              <a:t> </a:t>
            </a:r>
            <a:r>
              <a:rPr lang="it-IT" dirty="0" err="1"/>
              <a:t>treasure</a:t>
            </a:r>
            <a:r>
              <a:rPr lang="it-IT" dirty="0"/>
              <a:t> </a:t>
            </a:r>
            <a:r>
              <a:rPr lang="it-IT" dirty="0" err="1"/>
              <a:t>hunts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guide users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eras</a:t>
            </a:r>
            <a:r>
              <a:rPr lang="it-IT" dirty="0"/>
              <a:t> or events, making  history </a:t>
            </a:r>
            <a:r>
              <a:rPr lang="it-IT" dirty="0" err="1"/>
              <a:t>exploration</a:t>
            </a:r>
            <a:r>
              <a:rPr lang="it-IT" dirty="0"/>
              <a:t> more </a:t>
            </a:r>
            <a:r>
              <a:rPr lang="it-IT" dirty="0" err="1"/>
              <a:t>dinamic</a:t>
            </a:r>
            <a:endParaRPr lang="it-IT" dirty="0"/>
          </a:p>
          <a:p>
            <a:r>
              <a:rPr lang="it-IT" dirty="0"/>
              <a:t>    </a:t>
            </a:r>
          </a:p>
          <a:p>
            <a:endParaRPr lang="hr-HR" b="1" dirty="0"/>
          </a:p>
          <a:p>
            <a:endParaRPr lang="it-IT" b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21E86E-9995-9D87-E9AD-8CEDECC671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379" y="1990492"/>
            <a:ext cx="8999621" cy="507380"/>
          </a:xfrm>
        </p:spPr>
        <p:txBody>
          <a:bodyPr/>
          <a:lstStyle/>
          <a:p>
            <a:r>
              <a:rPr lang="it-IT" dirty="0" err="1"/>
              <a:t>Metaverse</a:t>
            </a:r>
            <a:r>
              <a:rPr lang="it-IT" dirty="0"/>
              <a:t> and New </a:t>
            </a:r>
            <a:r>
              <a:rPr lang="it-IT" dirty="0" err="1"/>
              <a:t>Opportunities</a:t>
            </a:r>
            <a:r>
              <a:rPr lang="it-IT" dirty="0"/>
              <a:t> for Cultural Heritage </a:t>
            </a:r>
            <a:r>
              <a:rPr lang="it-IT" dirty="0" err="1"/>
              <a:t>sites</a:t>
            </a:r>
            <a:r>
              <a:rPr lang="it-IT" dirty="0"/>
              <a:t>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DAD1253-DCF1-E8AD-ED92-09F4CF70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096697-7035-2053-1505-A9F1528F0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9F9D574-0448-195C-73F2-161A2FA01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8194" name="Picture 2" descr="Gamification of tourism: MED GAIMS to award 20 grants for game development  | ENI CBC Med">
            <a:extLst>
              <a:ext uri="{FF2B5EF4-FFF2-40B4-BE49-F238E27FC236}">
                <a16:creationId xmlns:a16="http://schemas.microsoft.com/office/drawing/2014/main" id="{A450200F-67BB-EA89-EE7F-6793194D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91" y="0"/>
            <a:ext cx="2891429" cy="19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91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3EB46-A66D-D58A-3790-9D89E9CF5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47888DF-A68E-E089-7D77-4926D09065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379" y="2497872"/>
            <a:ext cx="8999620" cy="2291576"/>
          </a:xfrm>
        </p:spPr>
        <p:txBody>
          <a:bodyPr/>
          <a:lstStyle/>
          <a:p>
            <a:r>
              <a:rPr lang="it-IT" b="1" dirty="0"/>
              <a:t>2)  </a:t>
            </a:r>
            <a:r>
              <a:rPr lang="it-IT" b="1" dirty="0" err="1"/>
              <a:t>Enhanced</a:t>
            </a:r>
            <a:r>
              <a:rPr lang="it-IT" b="1" dirty="0"/>
              <a:t> Storytelling and </a:t>
            </a:r>
            <a:r>
              <a:rPr lang="it-IT" b="1" dirty="0" err="1"/>
              <a:t>Education</a:t>
            </a:r>
            <a:endParaRPr lang="it-IT" b="1" dirty="0"/>
          </a:p>
          <a:p>
            <a:r>
              <a:rPr lang="it-IT" b="1" dirty="0"/>
              <a:t>       </a:t>
            </a:r>
            <a:r>
              <a:rPr lang="it-IT" dirty="0"/>
              <a:t>- </a:t>
            </a:r>
            <a:r>
              <a:rPr lang="it-IT" dirty="0">
                <a:solidFill>
                  <a:srgbClr val="FF0000"/>
                </a:solidFill>
              </a:rPr>
              <a:t>Immersive </a:t>
            </a:r>
            <a:r>
              <a:rPr lang="it-IT" dirty="0" err="1">
                <a:solidFill>
                  <a:srgbClr val="FF0000"/>
                </a:solidFill>
              </a:rPr>
              <a:t>historical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reenactments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and interactive learning</a:t>
            </a:r>
          </a:p>
          <a:p>
            <a:r>
              <a:rPr lang="it-IT" b="1" dirty="0"/>
              <a:t>       - </a:t>
            </a:r>
            <a:r>
              <a:rPr lang="it-IT" dirty="0">
                <a:solidFill>
                  <a:srgbClr val="FF0000"/>
                </a:solidFill>
              </a:rPr>
              <a:t>Gamification</a:t>
            </a:r>
            <a:r>
              <a:rPr lang="it-IT" dirty="0"/>
              <a:t> to make history </a:t>
            </a:r>
            <a:r>
              <a:rPr lang="it-IT" dirty="0" err="1"/>
              <a:t>engaging</a:t>
            </a:r>
            <a:r>
              <a:rPr lang="it-IT" dirty="0"/>
              <a:t>, </a:t>
            </a:r>
            <a:r>
              <a:rPr lang="it-IT" dirty="0" err="1"/>
              <a:t>especially</a:t>
            </a:r>
            <a:r>
              <a:rPr lang="it-IT" dirty="0"/>
              <a:t> for </a:t>
            </a:r>
            <a:r>
              <a:rPr lang="it-IT" dirty="0" err="1"/>
              <a:t>youth</a:t>
            </a:r>
            <a:endParaRPr lang="it-IT" dirty="0"/>
          </a:p>
          <a:p>
            <a:r>
              <a:rPr lang="it-IT" dirty="0"/>
              <a:t>III) </a:t>
            </a:r>
            <a:r>
              <a:rPr lang="it-IT" dirty="0" err="1">
                <a:solidFill>
                  <a:srgbClr val="FF0000"/>
                </a:solidFill>
              </a:rPr>
              <a:t>Rewards</a:t>
            </a:r>
            <a:r>
              <a:rPr lang="it-IT" dirty="0">
                <a:solidFill>
                  <a:srgbClr val="FF0000"/>
                </a:solidFill>
              </a:rPr>
              <a:t> and </a:t>
            </a:r>
            <a:r>
              <a:rPr lang="it-IT" dirty="0" err="1">
                <a:solidFill>
                  <a:srgbClr val="FF0000"/>
                </a:solidFill>
              </a:rPr>
              <a:t>Achievements</a:t>
            </a:r>
            <a:r>
              <a:rPr lang="it-IT" dirty="0"/>
              <a:t>: </a:t>
            </a:r>
            <a:r>
              <a:rPr lang="it-IT" dirty="0" err="1"/>
              <a:t>Offer</a:t>
            </a:r>
            <a:r>
              <a:rPr lang="it-IT" dirty="0"/>
              <a:t> </a:t>
            </a:r>
            <a:r>
              <a:rPr lang="it-IT" dirty="0" err="1"/>
              <a:t>virtual</a:t>
            </a:r>
            <a:r>
              <a:rPr lang="it-IT" dirty="0"/>
              <a:t> </a:t>
            </a:r>
            <a:r>
              <a:rPr lang="it-IT" dirty="0" err="1"/>
              <a:t>rewards</a:t>
            </a:r>
            <a:r>
              <a:rPr lang="it-IT" dirty="0"/>
              <a:t> or badges for </a:t>
            </a:r>
            <a:r>
              <a:rPr lang="it-IT" dirty="0" err="1"/>
              <a:t>completing</a:t>
            </a:r>
            <a:r>
              <a:rPr lang="it-IT" dirty="0"/>
              <a:t> activities, </a:t>
            </a:r>
            <a:r>
              <a:rPr lang="it-IT" dirty="0" err="1"/>
              <a:t>motivating</a:t>
            </a:r>
            <a:r>
              <a:rPr lang="it-IT" dirty="0"/>
              <a:t> users to </a:t>
            </a:r>
            <a:r>
              <a:rPr lang="it-IT" dirty="0" err="1"/>
              <a:t>engage</a:t>
            </a:r>
            <a:r>
              <a:rPr lang="it-IT" dirty="0"/>
              <a:t> with more </a:t>
            </a:r>
            <a:r>
              <a:rPr lang="it-IT" dirty="0" err="1"/>
              <a:t>historical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;</a:t>
            </a:r>
          </a:p>
          <a:p>
            <a:r>
              <a:rPr lang="it-IT" dirty="0"/>
              <a:t>IV) </a:t>
            </a:r>
            <a:r>
              <a:rPr lang="it-IT" dirty="0" err="1">
                <a:solidFill>
                  <a:srgbClr val="FF0000"/>
                </a:solidFill>
              </a:rPr>
              <a:t>Multiplier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Experiences</a:t>
            </a:r>
            <a:r>
              <a:rPr lang="it-IT" dirty="0"/>
              <a:t>: </a:t>
            </a:r>
            <a:r>
              <a:rPr lang="it-IT" dirty="0" err="1"/>
              <a:t>Enable</a:t>
            </a:r>
            <a:r>
              <a:rPr lang="it-IT" dirty="0"/>
              <a:t> groups to collaborate or compete in challenges </a:t>
            </a:r>
            <a:r>
              <a:rPr lang="it-IT" dirty="0" err="1"/>
              <a:t>related</a:t>
            </a:r>
            <a:r>
              <a:rPr lang="it-IT" dirty="0"/>
              <a:t> to </a:t>
            </a:r>
            <a:r>
              <a:rPr lang="it-IT" dirty="0" err="1"/>
              <a:t>historical</a:t>
            </a:r>
            <a:r>
              <a:rPr lang="it-IT" dirty="0"/>
              <a:t> events, </a:t>
            </a:r>
            <a:r>
              <a:rPr lang="it-IT" dirty="0" err="1"/>
              <a:t>fostering</a:t>
            </a:r>
            <a:r>
              <a:rPr lang="it-IT" dirty="0"/>
              <a:t> learning </a:t>
            </a:r>
            <a:r>
              <a:rPr lang="it-IT" dirty="0" err="1"/>
              <a:t>through</a:t>
            </a:r>
            <a:r>
              <a:rPr lang="it-IT" dirty="0"/>
              <a:t> social interaction;</a:t>
            </a:r>
          </a:p>
          <a:p>
            <a:r>
              <a:rPr lang="it-IT" dirty="0"/>
              <a:t>V) </a:t>
            </a:r>
            <a:r>
              <a:rPr lang="it-IT" dirty="0">
                <a:solidFill>
                  <a:srgbClr val="FF0000"/>
                </a:solidFill>
              </a:rPr>
              <a:t>Educational Games</a:t>
            </a:r>
            <a:r>
              <a:rPr lang="it-IT" dirty="0"/>
              <a:t>: </a:t>
            </a:r>
            <a:r>
              <a:rPr lang="it-IT" dirty="0" err="1"/>
              <a:t>Develop</a:t>
            </a:r>
            <a:r>
              <a:rPr lang="it-IT" dirty="0"/>
              <a:t> games </a:t>
            </a:r>
            <a:r>
              <a:rPr lang="it-IT" dirty="0" err="1"/>
              <a:t>where</a:t>
            </a:r>
            <a:r>
              <a:rPr lang="it-IT" dirty="0"/>
              <a:t> players </a:t>
            </a:r>
            <a:r>
              <a:rPr lang="it-IT" dirty="0" err="1"/>
              <a:t>role</a:t>
            </a:r>
            <a:r>
              <a:rPr lang="it-IT" dirty="0"/>
              <a:t>-play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historical</a:t>
            </a:r>
            <a:r>
              <a:rPr lang="it-IT" dirty="0"/>
              <a:t> </a:t>
            </a:r>
            <a:r>
              <a:rPr lang="it-IT" dirty="0" err="1"/>
              <a:t>figures</a:t>
            </a:r>
            <a:r>
              <a:rPr lang="it-IT" dirty="0"/>
              <a:t> or </a:t>
            </a:r>
            <a:r>
              <a:rPr lang="it-IT" dirty="0" err="1"/>
              <a:t>civilizations</a:t>
            </a:r>
            <a:r>
              <a:rPr lang="it-IT" dirty="0"/>
              <a:t>, </a:t>
            </a:r>
            <a:r>
              <a:rPr lang="it-IT" dirty="0" err="1"/>
              <a:t>experiencing</a:t>
            </a:r>
            <a:r>
              <a:rPr lang="it-IT" dirty="0"/>
              <a:t> </a:t>
            </a:r>
            <a:r>
              <a:rPr lang="it-IT" dirty="0" err="1"/>
              <a:t>decisions</a:t>
            </a:r>
            <a:r>
              <a:rPr lang="it-IT" dirty="0"/>
              <a:t> and events from a first-</a:t>
            </a:r>
            <a:r>
              <a:rPr lang="it-IT" dirty="0" err="1"/>
              <a:t>person</a:t>
            </a:r>
            <a:r>
              <a:rPr lang="it-IT" dirty="0"/>
              <a:t> </a:t>
            </a:r>
            <a:r>
              <a:rPr lang="it-IT" dirty="0" err="1"/>
              <a:t>perspective</a:t>
            </a:r>
            <a:r>
              <a:rPr lang="it-IT" dirty="0"/>
              <a:t>    </a:t>
            </a:r>
          </a:p>
          <a:p>
            <a:endParaRPr lang="hr-HR" b="1" dirty="0"/>
          </a:p>
          <a:p>
            <a:endParaRPr lang="it-IT" b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545DF8-8392-7746-9DFC-E42A071999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379" y="1990492"/>
            <a:ext cx="8999621" cy="507380"/>
          </a:xfrm>
        </p:spPr>
        <p:txBody>
          <a:bodyPr/>
          <a:lstStyle/>
          <a:p>
            <a:r>
              <a:rPr lang="it-IT" dirty="0" err="1"/>
              <a:t>Metaverse</a:t>
            </a:r>
            <a:r>
              <a:rPr lang="it-IT" dirty="0"/>
              <a:t> and New </a:t>
            </a:r>
            <a:r>
              <a:rPr lang="it-IT" dirty="0" err="1"/>
              <a:t>Opportunities</a:t>
            </a:r>
            <a:r>
              <a:rPr lang="it-IT" dirty="0"/>
              <a:t> for Cultural Heritage </a:t>
            </a:r>
            <a:r>
              <a:rPr lang="it-IT" dirty="0" err="1"/>
              <a:t>sites</a:t>
            </a:r>
            <a:r>
              <a:rPr lang="it-IT" dirty="0"/>
              <a:t>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231C53-28C9-0B56-7E70-CD44D10AE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10E5AB4-1CCE-A779-2262-4459B03B4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B872066-27A3-2869-0C51-D9860D59B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9218" name="Picture 2" descr="Gamification in Tourism - Benefits &amp; Use Cases - Skywell Software">
            <a:extLst>
              <a:ext uri="{FF2B5EF4-FFF2-40B4-BE49-F238E27FC236}">
                <a16:creationId xmlns:a16="http://schemas.microsoft.com/office/drawing/2014/main" id="{7111B85B-0B12-2043-18EC-2F054E54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03" y="0"/>
            <a:ext cx="2901695" cy="193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25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44F0B-F20E-1C93-56F7-865F8866A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B44FD63-F99A-922E-DD89-264809BAA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04169"/>
            <a:ext cx="9144000" cy="2291576"/>
          </a:xfrm>
        </p:spPr>
        <p:txBody>
          <a:bodyPr/>
          <a:lstStyle/>
          <a:p>
            <a:r>
              <a:rPr lang="it-IT" b="1" dirty="0"/>
              <a:t>3)    </a:t>
            </a:r>
            <a:r>
              <a:rPr lang="it-IT" b="1" dirty="0" err="1"/>
              <a:t>Preservation</a:t>
            </a:r>
            <a:r>
              <a:rPr lang="it-IT" b="1" dirty="0"/>
              <a:t> and Digital Twin Technology</a:t>
            </a:r>
          </a:p>
          <a:p>
            <a:r>
              <a:rPr lang="it-IT" b="1" dirty="0"/>
              <a:t>       </a:t>
            </a:r>
            <a:r>
              <a:rPr lang="it-IT" dirty="0"/>
              <a:t>- </a:t>
            </a:r>
            <a:r>
              <a:rPr lang="it-IT" dirty="0">
                <a:solidFill>
                  <a:srgbClr val="FF0000"/>
                </a:solidFill>
              </a:rPr>
              <a:t>Digital twins </a:t>
            </a:r>
            <a:r>
              <a:rPr lang="it-IT" dirty="0"/>
              <a:t>for </a:t>
            </a:r>
            <a:r>
              <a:rPr lang="it-IT" dirty="0" err="1"/>
              <a:t>preserving</a:t>
            </a:r>
            <a:r>
              <a:rPr lang="it-IT" dirty="0"/>
              <a:t> </a:t>
            </a:r>
            <a:r>
              <a:rPr lang="it-IT" dirty="0" err="1"/>
              <a:t>endangered</a:t>
            </a:r>
            <a:r>
              <a:rPr lang="it-IT" dirty="0"/>
              <a:t> </a:t>
            </a:r>
            <a:r>
              <a:rPr lang="it-IT" dirty="0" err="1"/>
              <a:t>sites</a:t>
            </a:r>
            <a:endParaRPr lang="it-IT" dirty="0"/>
          </a:p>
          <a:p>
            <a:r>
              <a:rPr lang="it-IT" b="1" dirty="0"/>
              <a:t>       - </a:t>
            </a:r>
            <a:r>
              <a:rPr lang="it-IT" dirty="0">
                <a:solidFill>
                  <a:srgbClr val="FF0000"/>
                </a:solidFill>
              </a:rPr>
              <a:t>Virtual </a:t>
            </a:r>
            <a:r>
              <a:rPr lang="it-IT" dirty="0" err="1">
                <a:solidFill>
                  <a:srgbClr val="FF0000"/>
                </a:solidFill>
              </a:rPr>
              <a:t>archiving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of data and </a:t>
            </a:r>
            <a:r>
              <a:rPr lang="it-IT" dirty="0" err="1"/>
              <a:t>artifacts</a:t>
            </a:r>
            <a:r>
              <a:rPr lang="it-IT" dirty="0"/>
              <a:t> for </a:t>
            </a:r>
            <a:r>
              <a:rPr lang="it-IT" dirty="0" err="1"/>
              <a:t>research</a:t>
            </a:r>
            <a:r>
              <a:rPr lang="it-IT" dirty="0"/>
              <a:t> and public access</a:t>
            </a:r>
          </a:p>
          <a:p>
            <a:pPr marL="342900" indent="-342900">
              <a:buAutoNum type="alphaUcParenR"/>
            </a:pPr>
            <a:r>
              <a:rPr lang="it-IT" dirty="0"/>
              <a:t>The </a:t>
            </a:r>
            <a:r>
              <a:rPr lang="it-IT" dirty="0" err="1"/>
              <a:t>metaverse</a:t>
            </a:r>
            <a:r>
              <a:rPr lang="it-IT" dirty="0"/>
              <a:t> can </a:t>
            </a:r>
            <a:r>
              <a:rPr lang="it-IT" dirty="0" err="1"/>
              <a:t>host</a:t>
            </a:r>
            <a:r>
              <a:rPr lang="it-IT" dirty="0"/>
              <a:t> </a:t>
            </a:r>
            <a:r>
              <a:rPr lang="it-IT" dirty="0" err="1"/>
              <a:t>digital</a:t>
            </a:r>
            <a:r>
              <a:rPr lang="it-IT" dirty="0"/>
              <a:t> twins of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sites</a:t>
            </a:r>
            <a:r>
              <a:rPr lang="it-IT" dirty="0"/>
              <a:t>, </a:t>
            </a:r>
            <a:r>
              <a:rPr lang="it-IT" dirty="0" err="1"/>
              <a:t>enabling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promotion and </a:t>
            </a:r>
            <a:r>
              <a:rPr lang="it-IT" dirty="0" err="1"/>
              <a:t>education</a:t>
            </a:r>
            <a:r>
              <a:rPr lang="it-IT" dirty="0"/>
              <a:t>, </a:t>
            </a:r>
            <a:r>
              <a:rPr lang="it-IT" dirty="0" err="1"/>
              <a:t>while</a:t>
            </a:r>
            <a:r>
              <a:rPr lang="it-IT" dirty="0"/>
              <a:t> </a:t>
            </a:r>
            <a:r>
              <a:rPr lang="it-IT" dirty="0" err="1"/>
              <a:t>safeguarding</a:t>
            </a:r>
            <a:r>
              <a:rPr lang="it-IT" dirty="0"/>
              <a:t>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degradation</a:t>
            </a:r>
            <a:r>
              <a:rPr lang="it-IT" dirty="0"/>
              <a:t> or </a:t>
            </a:r>
            <a:r>
              <a:rPr lang="it-IT" dirty="0" err="1"/>
              <a:t>endangered</a:t>
            </a:r>
            <a:r>
              <a:rPr lang="it-IT" dirty="0"/>
              <a:t> </a:t>
            </a:r>
            <a:r>
              <a:rPr lang="it-IT" dirty="0" err="1"/>
              <a:t>sites</a:t>
            </a:r>
            <a:endParaRPr lang="it-IT" dirty="0"/>
          </a:p>
          <a:p>
            <a:pPr marL="342900" indent="-342900">
              <a:buAutoNum type="alphaUcParenR"/>
            </a:pPr>
            <a:r>
              <a:rPr lang="it-IT" dirty="0"/>
              <a:t>Digital </a:t>
            </a:r>
            <a:r>
              <a:rPr lang="it-IT" dirty="0" err="1"/>
              <a:t>documentation</a:t>
            </a:r>
            <a:r>
              <a:rPr lang="it-IT" dirty="0"/>
              <a:t> and </a:t>
            </a:r>
            <a:r>
              <a:rPr lang="it-IT" dirty="0" err="1"/>
              <a:t>representation</a:t>
            </a:r>
            <a:r>
              <a:rPr lang="it-IT" dirty="0"/>
              <a:t> of </a:t>
            </a:r>
            <a:r>
              <a:rPr lang="it-IT" dirty="0" err="1"/>
              <a:t>heritage</a:t>
            </a:r>
            <a:r>
              <a:rPr lang="it-IT" dirty="0"/>
              <a:t> </a:t>
            </a:r>
            <a:r>
              <a:rPr lang="it-IT" dirty="0" err="1"/>
              <a:t>sites</a:t>
            </a:r>
            <a:r>
              <a:rPr lang="it-IT" dirty="0"/>
              <a:t> can </a:t>
            </a:r>
            <a:r>
              <a:rPr lang="it-IT" dirty="0" err="1"/>
              <a:t>aid</a:t>
            </a:r>
            <a:r>
              <a:rPr lang="it-IT" dirty="0"/>
              <a:t> in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preservation</a:t>
            </a:r>
            <a:endParaRPr lang="it-IT" dirty="0"/>
          </a:p>
          <a:p>
            <a:pPr marL="342900" indent="-342900">
              <a:buAutoNum type="alphaUcParenR"/>
            </a:pPr>
            <a:r>
              <a:rPr lang="it-IT" dirty="0"/>
              <a:t>Local «</a:t>
            </a:r>
            <a:r>
              <a:rPr lang="it-IT" dirty="0" err="1"/>
              <a:t>heritage</a:t>
            </a:r>
            <a:r>
              <a:rPr lang="it-IT" dirty="0"/>
              <a:t> communities» can use the </a:t>
            </a:r>
            <a:r>
              <a:rPr lang="it-IT" dirty="0" err="1"/>
              <a:t>metaverse</a:t>
            </a:r>
            <a:r>
              <a:rPr lang="it-IT" dirty="0"/>
              <a:t> to share </a:t>
            </a:r>
            <a:r>
              <a:rPr lang="it-IT" dirty="0" err="1"/>
              <a:t>their</a:t>
            </a:r>
            <a:r>
              <a:rPr lang="it-IT" dirty="0"/>
              <a:t> cultural stories, customs and practices in a innovative way, in the </a:t>
            </a:r>
            <a:r>
              <a:rPr lang="it-IT" dirty="0" err="1"/>
              <a:t>perspective</a:t>
            </a:r>
            <a:r>
              <a:rPr lang="it-IT" dirty="0"/>
              <a:t> of </a:t>
            </a:r>
            <a:r>
              <a:rPr lang="it-IT" dirty="0" err="1"/>
              <a:t>preserving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for future generations</a:t>
            </a:r>
          </a:p>
          <a:p>
            <a:endParaRPr lang="hr-HR" b="1" dirty="0"/>
          </a:p>
          <a:p>
            <a:endParaRPr lang="it-IT" b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74BCCC-0D0D-6CA3-3B75-E9B1AB20A8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379" y="1990492"/>
            <a:ext cx="8999621" cy="507380"/>
          </a:xfrm>
        </p:spPr>
        <p:txBody>
          <a:bodyPr/>
          <a:lstStyle/>
          <a:p>
            <a:r>
              <a:rPr lang="it-IT" dirty="0" err="1"/>
              <a:t>Metaverse</a:t>
            </a:r>
            <a:r>
              <a:rPr lang="it-IT" dirty="0"/>
              <a:t> and New </a:t>
            </a:r>
            <a:r>
              <a:rPr lang="it-IT" dirty="0" err="1"/>
              <a:t>Opportunities</a:t>
            </a:r>
            <a:r>
              <a:rPr lang="it-IT" dirty="0"/>
              <a:t> for Cultural Heritage </a:t>
            </a:r>
            <a:r>
              <a:rPr lang="it-IT" dirty="0" err="1"/>
              <a:t>sites</a:t>
            </a:r>
            <a:r>
              <a:rPr lang="it-IT" dirty="0"/>
              <a:t>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07B1DD-1EC5-3656-49E8-3514ABB3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FEF6BB1-CB4C-6FA2-2ECB-C53A1E136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3EECE29-EC56-90CC-571A-472C543A5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10242" name="Picture 2" descr="Digital Twins in the Enterprise Metaverse - Virtway">
            <a:extLst>
              <a:ext uri="{FF2B5EF4-FFF2-40B4-BE49-F238E27FC236}">
                <a16:creationId xmlns:a16="http://schemas.microsoft.com/office/drawing/2014/main" id="{237DC329-FE51-870A-E5A0-FB634932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16" y="0"/>
            <a:ext cx="3377184" cy="18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66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33B19-317A-8C8C-B1BC-5A24D721C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F1CEFE-0424-08D0-5D43-0848F1E93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04169"/>
            <a:ext cx="9144000" cy="2291576"/>
          </a:xfrm>
        </p:spPr>
        <p:txBody>
          <a:bodyPr/>
          <a:lstStyle/>
          <a:p>
            <a:r>
              <a:rPr lang="it-IT" b="1" dirty="0"/>
              <a:t>4)    Community Building and Social Engagement</a:t>
            </a:r>
          </a:p>
          <a:p>
            <a:r>
              <a:rPr lang="it-IT" b="1" dirty="0"/>
              <a:t>       </a:t>
            </a:r>
            <a:r>
              <a:rPr lang="it-IT" dirty="0"/>
              <a:t>- Collaborative </a:t>
            </a:r>
            <a:r>
              <a:rPr lang="it-IT" dirty="0" err="1"/>
              <a:t>virtual</a:t>
            </a:r>
            <a:r>
              <a:rPr lang="it-IT" dirty="0"/>
              <a:t> </a:t>
            </a:r>
            <a:r>
              <a:rPr lang="it-IT" dirty="0" err="1"/>
              <a:t>espaces</a:t>
            </a:r>
            <a:r>
              <a:rPr lang="it-IT" dirty="0"/>
              <a:t> for global cultural </a:t>
            </a:r>
            <a:r>
              <a:rPr lang="it-IT" dirty="0" err="1"/>
              <a:t>exchange</a:t>
            </a:r>
            <a:endParaRPr lang="it-IT" dirty="0"/>
          </a:p>
          <a:p>
            <a:r>
              <a:rPr lang="it-IT" b="1" dirty="0"/>
              <a:t>       - </a:t>
            </a:r>
            <a:r>
              <a:rPr lang="it-IT" dirty="0"/>
              <a:t>Virtual </a:t>
            </a:r>
            <a:r>
              <a:rPr lang="it-IT" dirty="0" err="1"/>
              <a:t>heritage</a:t>
            </a:r>
            <a:r>
              <a:rPr lang="it-IT" dirty="0"/>
              <a:t> </a:t>
            </a:r>
            <a:r>
              <a:rPr lang="it-IT" dirty="0" err="1"/>
              <a:t>sites</a:t>
            </a:r>
            <a:r>
              <a:rPr lang="it-IT" dirty="0"/>
              <a:t> </a:t>
            </a:r>
            <a:r>
              <a:rPr lang="it-IT" dirty="0" err="1"/>
              <a:t>fostering</a:t>
            </a:r>
            <a:r>
              <a:rPr lang="it-IT" dirty="0"/>
              <a:t> cross-cultural </a:t>
            </a:r>
            <a:r>
              <a:rPr lang="it-IT" dirty="0" err="1"/>
              <a:t>appreciation</a:t>
            </a:r>
            <a:endParaRPr lang="it-IT" dirty="0"/>
          </a:p>
          <a:p>
            <a:endParaRPr lang="it-IT" dirty="0"/>
          </a:p>
          <a:p>
            <a:pPr marL="342900" indent="-342900">
              <a:buAutoNum type="alphaUcParenR"/>
            </a:pPr>
            <a:r>
              <a:rPr lang="it-IT" dirty="0"/>
              <a:t>Virtual </a:t>
            </a:r>
            <a:r>
              <a:rPr lang="it-IT" dirty="0" err="1"/>
              <a:t>environments</a:t>
            </a:r>
            <a:r>
              <a:rPr lang="it-IT" dirty="0"/>
              <a:t> can </a:t>
            </a:r>
            <a:r>
              <a:rPr lang="it-IT" dirty="0" err="1"/>
              <a:t>foster</a:t>
            </a:r>
            <a:r>
              <a:rPr lang="it-IT" dirty="0"/>
              <a:t> community engagement and interaction </a:t>
            </a:r>
            <a:r>
              <a:rPr lang="it-IT" dirty="0" err="1"/>
              <a:t>among</a:t>
            </a:r>
            <a:r>
              <a:rPr lang="it-IT" dirty="0"/>
              <a:t> users ▷ </a:t>
            </a:r>
            <a:r>
              <a:rPr lang="it-IT" dirty="0" err="1"/>
              <a:t>enabling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of collaborative projects, </a:t>
            </a:r>
            <a:r>
              <a:rPr lang="it-IT" dirty="0" err="1"/>
              <a:t>discussions</a:t>
            </a:r>
            <a:r>
              <a:rPr lang="it-IT" dirty="0"/>
              <a:t> and </a:t>
            </a:r>
            <a:r>
              <a:rPr lang="it-IT" dirty="0" err="1"/>
              <a:t>shared</a:t>
            </a:r>
            <a:r>
              <a:rPr lang="it-IT" dirty="0"/>
              <a:t> learning </a:t>
            </a:r>
            <a:r>
              <a:rPr lang="it-IT" dirty="0" err="1"/>
              <a:t>experiences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convey</a:t>
            </a:r>
            <a:r>
              <a:rPr lang="it-IT" dirty="0"/>
              <a:t> diverse </a:t>
            </a:r>
            <a:r>
              <a:rPr lang="it-IT" dirty="0" err="1"/>
              <a:t>perspectives</a:t>
            </a:r>
            <a:r>
              <a:rPr lang="it-IT" dirty="0"/>
              <a:t> to </a:t>
            </a:r>
            <a:r>
              <a:rPr lang="it-IT" dirty="0" err="1"/>
              <a:t>heritage</a:t>
            </a:r>
            <a:r>
              <a:rPr lang="it-IT" dirty="0"/>
              <a:t> </a:t>
            </a:r>
            <a:r>
              <a:rPr lang="it-IT" dirty="0" err="1"/>
              <a:t>matters</a:t>
            </a:r>
            <a:endParaRPr lang="it-IT" dirty="0"/>
          </a:p>
          <a:p>
            <a:pPr marL="342900" indent="-342900">
              <a:buAutoNum type="alphaUcParenR"/>
            </a:pPr>
            <a:r>
              <a:rPr lang="it-IT" dirty="0"/>
              <a:t>Virtual </a:t>
            </a:r>
            <a:r>
              <a:rPr lang="it-IT" dirty="0" err="1"/>
              <a:t>sites</a:t>
            </a:r>
            <a:r>
              <a:rPr lang="it-IT" dirty="0"/>
              <a:t> </a:t>
            </a:r>
            <a:r>
              <a:rPr lang="it-IT" dirty="0" err="1"/>
              <a:t>enables</a:t>
            </a:r>
            <a:r>
              <a:rPr lang="it-IT" dirty="0"/>
              <a:t> users </a:t>
            </a:r>
            <a:r>
              <a:rPr lang="it-IT" dirty="0" err="1"/>
              <a:t>worldwide</a:t>
            </a:r>
            <a:r>
              <a:rPr lang="it-IT" dirty="0"/>
              <a:t>  to </a:t>
            </a:r>
            <a:r>
              <a:rPr lang="it-IT" dirty="0" err="1"/>
              <a:t>explore</a:t>
            </a:r>
            <a:r>
              <a:rPr lang="it-IT" dirty="0"/>
              <a:t> </a:t>
            </a:r>
            <a:r>
              <a:rPr lang="it-IT" dirty="0" err="1"/>
              <a:t>heritage</a:t>
            </a:r>
            <a:r>
              <a:rPr lang="it-IT" dirty="0"/>
              <a:t> </a:t>
            </a:r>
            <a:r>
              <a:rPr lang="it-IT" dirty="0" err="1"/>
              <a:t>sites</a:t>
            </a:r>
            <a:r>
              <a:rPr lang="it-IT" dirty="0"/>
              <a:t> from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regions</a:t>
            </a:r>
            <a:r>
              <a:rPr lang="it-IT" dirty="0"/>
              <a:t>, </a:t>
            </a:r>
            <a:r>
              <a:rPr lang="it-IT" dirty="0" err="1"/>
              <a:t>promoting</a:t>
            </a:r>
            <a:r>
              <a:rPr lang="it-IT" dirty="0"/>
              <a:t> </a:t>
            </a:r>
            <a:r>
              <a:rPr lang="it-IT" dirty="0" err="1"/>
              <a:t>understanding</a:t>
            </a:r>
            <a:r>
              <a:rPr lang="it-IT" dirty="0"/>
              <a:t> of diverse histories and </a:t>
            </a:r>
            <a:r>
              <a:rPr lang="it-IT" dirty="0" err="1"/>
              <a:t>traditions</a:t>
            </a:r>
            <a:r>
              <a:rPr lang="it-IT" dirty="0"/>
              <a:t>, </a:t>
            </a:r>
            <a:r>
              <a:rPr lang="it-IT" dirty="0" err="1"/>
              <a:t>fostering</a:t>
            </a:r>
            <a:r>
              <a:rPr lang="it-IT" dirty="0"/>
              <a:t> cultural </a:t>
            </a:r>
            <a:r>
              <a:rPr lang="it-IT" dirty="0" err="1"/>
              <a:t>dialogue</a:t>
            </a:r>
            <a:r>
              <a:rPr lang="it-IT" dirty="0"/>
              <a:t> and </a:t>
            </a:r>
            <a:r>
              <a:rPr lang="it-IT" dirty="0" err="1"/>
              <a:t>exchange</a:t>
            </a:r>
            <a:r>
              <a:rPr lang="it-IT" dirty="0"/>
              <a:t>, </a:t>
            </a:r>
            <a:r>
              <a:rPr lang="it-IT" dirty="0" err="1"/>
              <a:t>fostering</a:t>
            </a:r>
            <a:r>
              <a:rPr lang="it-IT" dirty="0"/>
              <a:t> </a:t>
            </a:r>
            <a:r>
              <a:rPr lang="it-IT" dirty="0" err="1"/>
              <a:t>respect</a:t>
            </a:r>
            <a:r>
              <a:rPr lang="it-IT" dirty="0"/>
              <a:t> and </a:t>
            </a:r>
            <a:r>
              <a:rPr lang="it-IT" dirty="0" err="1"/>
              <a:t>appreciation</a:t>
            </a:r>
            <a:r>
              <a:rPr lang="it-IT" dirty="0"/>
              <a:t> in a </a:t>
            </a:r>
            <a:r>
              <a:rPr lang="it-IT" dirty="0" err="1"/>
              <a:t>wider</a:t>
            </a:r>
            <a:r>
              <a:rPr lang="it-IT" dirty="0"/>
              <a:t> </a:t>
            </a:r>
            <a:r>
              <a:rPr lang="it-IT" dirty="0" err="1"/>
              <a:t>context</a:t>
            </a:r>
            <a:r>
              <a:rPr lang="it-IT" dirty="0"/>
              <a:t> of </a:t>
            </a:r>
            <a:r>
              <a:rPr lang="it-IT" dirty="0" err="1"/>
              <a:t>fostering</a:t>
            </a:r>
            <a:r>
              <a:rPr lang="it-IT" dirty="0"/>
              <a:t> a </a:t>
            </a:r>
            <a:r>
              <a:rPr lang="it-IT" dirty="0" err="1"/>
              <a:t>sense</a:t>
            </a:r>
            <a:r>
              <a:rPr lang="it-IT" dirty="0"/>
              <a:t> of global community</a:t>
            </a:r>
          </a:p>
          <a:p>
            <a:endParaRPr lang="it-IT" dirty="0"/>
          </a:p>
          <a:p>
            <a:endParaRPr lang="hr-HR" b="1" dirty="0"/>
          </a:p>
          <a:p>
            <a:endParaRPr lang="it-IT" b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FBC351-392F-6D40-39B5-0AA23379B8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379" y="1990492"/>
            <a:ext cx="8999621" cy="507380"/>
          </a:xfrm>
        </p:spPr>
        <p:txBody>
          <a:bodyPr/>
          <a:lstStyle/>
          <a:p>
            <a:r>
              <a:rPr lang="it-IT" dirty="0" err="1"/>
              <a:t>Metaverse</a:t>
            </a:r>
            <a:r>
              <a:rPr lang="it-IT" dirty="0"/>
              <a:t> and New </a:t>
            </a:r>
            <a:r>
              <a:rPr lang="it-IT" dirty="0" err="1"/>
              <a:t>Opportunities</a:t>
            </a:r>
            <a:r>
              <a:rPr lang="it-IT" dirty="0"/>
              <a:t> for Cultural Heritage </a:t>
            </a:r>
            <a:r>
              <a:rPr lang="it-IT" dirty="0" err="1"/>
              <a:t>sites</a:t>
            </a:r>
            <a:r>
              <a:rPr lang="it-IT" dirty="0"/>
              <a:t>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F5E1FC-60B8-E000-12D8-0E863D48B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170764C-D0FD-67F7-0C02-F2E16895F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B9658E5-3883-4FCB-765D-A4137CF00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11266" name="Picture 2" descr="Designing the Metaverse: Community Engagement -">
            <a:extLst>
              <a:ext uri="{FF2B5EF4-FFF2-40B4-BE49-F238E27FC236}">
                <a16:creationId xmlns:a16="http://schemas.microsoft.com/office/drawing/2014/main" id="{0AB14554-4438-C642-B78F-CED53077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56" y="0"/>
            <a:ext cx="3742944" cy="190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9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9799F-F85A-D0C7-E676-83F5DE84F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2824CB2-8F9F-E87D-B91A-694421CD3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04169"/>
            <a:ext cx="9144000" cy="2291576"/>
          </a:xfrm>
        </p:spPr>
        <p:txBody>
          <a:bodyPr/>
          <a:lstStyle/>
          <a:p>
            <a:r>
              <a:rPr lang="it-IT" b="1" dirty="0"/>
              <a:t>5) New Revenue Streams</a:t>
            </a:r>
          </a:p>
          <a:p>
            <a:r>
              <a:rPr lang="it-IT" b="1" dirty="0"/>
              <a:t>       </a:t>
            </a:r>
            <a:r>
              <a:rPr lang="it-IT" dirty="0"/>
              <a:t>- Virtual ticket sales for esclusive tours and </a:t>
            </a:r>
            <a:r>
              <a:rPr lang="it-IT" dirty="0" err="1"/>
              <a:t>content</a:t>
            </a:r>
            <a:endParaRPr lang="it-IT" dirty="0"/>
          </a:p>
          <a:p>
            <a:r>
              <a:rPr lang="it-IT" b="1" dirty="0"/>
              <a:t>       - </a:t>
            </a:r>
            <a:r>
              <a:rPr lang="it-IT" dirty="0" err="1"/>
              <a:t>NFTs</a:t>
            </a:r>
            <a:r>
              <a:rPr lang="it-IT" dirty="0"/>
              <a:t> (Non-</a:t>
            </a:r>
            <a:r>
              <a:rPr lang="it-IT" dirty="0" err="1"/>
              <a:t>Fungible</a:t>
            </a:r>
            <a:r>
              <a:rPr lang="it-IT" dirty="0"/>
              <a:t> Tokens) and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artifacts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new fundraising </a:t>
            </a:r>
            <a:r>
              <a:rPr lang="it-IT" dirty="0" err="1"/>
              <a:t>avenues</a:t>
            </a:r>
            <a:endParaRPr lang="it-IT" dirty="0"/>
          </a:p>
          <a:p>
            <a:endParaRPr lang="it-IT" dirty="0"/>
          </a:p>
          <a:p>
            <a:pPr marL="342900" indent="-342900">
              <a:buAutoNum type="alphaUcParenR"/>
            </a:pPr>
            <a:r>
              <a:rPr lang="it-IT" dirty="0" err="1">
                <a:solidFill>
                  <a:srgbClr val="FF0000"/>
                </a:solidFill>
              </a:rPr>
              <a:t>Activation</a:t>
            </a:r>
            <a:r>
              <a:rPr lang="it-IT" dirty="0">
                <a:solidFill>
                  <a:srgbClr val="FF0000"/>
                </a:solidFill>
              </a:rPr>
              <a:t> of </a:t>
            </a:r>
            <a:r>
              <a:rPr lang="it-IT" dirty="0" err="1">
                <a:solidFill>
                  <a:srgbClr val="FF0000"/>
                </a:solidFill>
              </a:rPr>
              <a:t>exclusive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virtual</a:t>
            </a:r>
            <a:r>
              <a:rPr lang="it-IT" dirty="0">
                <a:solidFill>
                  <a:srgbClr val="FF0000"/>
                </a:solidFill>
              </a:rPr>
              <a:t> tours </a:t>
            </a:r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expert</a:t>
            </a:r>
            <a:r>
              <a:rPr lang="it-IT" dirty="0"/>
              <a:t>-led </a:t>
            </a:r>
            <a:r>
              <a:rPr lang="it-IT" dirty="0" err="1"/>
              <a:t>virtual</a:t>
            </a:r>
            <a:r>
              <a:rPr lang="it-IT" dirty="0"/>
              <a:t> tours of </a:t>
            </a:r>
            <a:r>
              <a:rPr lang="it-IT" dirty="0" err="1"/>
              <a:t>heritage</a:t>
            </a:r>
            <a:r>
              <a:rPr lang="it-IT" dirty="0"/>
              <a:t> </a:t>
            </a:r>
            <a:r>
              <a:rPr lang="it-IT" dirty="0" err="1"/>
              <a:t>sites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to the general public, live-</a:t>
            </a:r>
            <a:r>
              <a:rPr lang="it-IT" dirty="0" err="1"/>
              <a:t>streamed</a:t>
            </a:r>
            <a:r>
              <a:rPr lang="it-IT" dirty="0"/>
              <a:t> talks, workshops, live events. </a:t>
            </a:r>
            <a:r>
              <a:rPr lang="it-IT" dirty="0" err="1"/>
              <a:t>They</a:t>
            </a:r>
            <a:r>
              <a:rPr lang="it-IT" dirty="0"/>
              <a:t> can be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early</a:t>
            </a:r>
            <a:r>
              <a:rPr lang="it-IT" dirty="0"/>
              <a:t> or </a:t>
            </a:r>
            <a:r>
              <a:rPr lang="it-IT" dirty="0" err="1"/>
              <a:t>exclusive</a:t>
            </a:r>
            <a:r>
              <a:rPr lang="it-IT" dirty="0"/>
              <a:t> access to new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exhibits</a:t>
            </a:r>
            <a:r>
              <a:rPr lang="it-IT" dirty="0"/>
              <a:t> or </a:t>
            </a:r>
            <a:r>
              <a:rPr lang="it-IT" dirty="0" err="1"/>
              <a:t>reconstruction</a:t>
            </a:r>
            <a:r>
              <a:rPr lang="it-IT" dirty="0"/>
              <a:t> of </a:t>
            </a:r>
            <a:r>
              <a:rPr lang="it-IT" dirty="0" err="1"/>
              <a:t>historical</a:t>
            </a:r>
            <a:r>
              <a:rPr lang="it-IT" dirty="0"/>
              <a:t> </a:t>
            </a:r>
            <a:r>
              <a:rPr lang="it-IT" dirty="0" err="1"/>
              <a:t>sites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personalizex</a:t>
            </a:r>
            <a:r>
              <a:rPr lang="it-IT" dirty="0"/>
              <a:t> </a:t>
            </a:r>
            <a:r>
              <a:rPr lang="it-IT" dirty="0" err="1"/>
              <a:t>content</a:t>
            </a:r>
            <a:r>
              <a:rPr lang="it-IT" dirty="0"/>
              <a:t> </a:t>
            </a:r>
            <a:r>
              <a:rPr lang="it-IT" dirty="0" err="1"/>
              <a:t>tailored</a:t>
            </a:r>
            <a:r>
              <a:rPr lang="it-IT" dirty="0"/>
              <a:t> </a:t>
            </a:r>
            <a:r>
              <a:rPr lang="it-IT" dirty="0" err="1"/>
              <a:t>virtual</a:t>
            </a:r>
            <a:r>
              <a:rPr lang="it-IT" dirty="0"/>
              <a:t> </a:t>
            </a:r>
            <a:r>
              <a:rPr lang="it-IT" dirty="0" err="1"/>
              <a:t>experiences</a:t>
            </a:r>
            <a:r>
              <a:rPr lang="it-IT" dirty="0"/>
              <a:t>.</a:t>
            </a:r>
          </a:p>
          <a:p>
            <a:pPr marL="342900" indent="-342900">
              <a:buAutoNum type="alphaUcParenR"/>
            </a:pPr>
            <a:r>
              <a:rPr lang="it-IT" dirty="0">
                <a:solidFill>
                  <a:srgbClr val="FF0000"/>
                </a:solidFill>
              </a:rPr>
              <a:t>Create and sell limited </a:t>
            </a:r>
            <a:r>
              <a:rPr lang="it-IT" dirty="0" err="1">
                <a:solidFill>
                  <a:srgbClr val="FF0000"/>
                </a:solidFill>
              </a:rPr>
              <a:t>edition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NFTs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/>
              <a:t>representing</a:t>
            </a:r>
            <a:r>
              <a:rPr lang="it-IT" dirty="0"/>
              <a:t> </a:t>
            </a:r>
            <a:r>
              <a:rPr lang="it-IT" dirty="0" err="1"/>
              <a:t>virtual</a:t>
            </a:r>
            <a:r>
              <a:rPr lang="it-IT" dirty="0"/>
              <a:t> </a:t>
            </a:r>
            <a:r>
              <a:rPr lang="it-IT" dirty="0" err="1"/>
              <a:t>replicas</a:t>
            </a:r>
            <a:r>
              <a:rPr lang="it-IT" dirty="0"/>
              <a:t> of </a:t>
            </a:r>
            <a:r>
              <a:rPr lang="it-IT" dirty="0" err="1"/>
              <a:t>historical</a:t>
            </a:r>
            <a:r>
              <a:rPr lang="it-IT" dirty="0"/>
              <a:t> </a:t>
            </a:r>
            <a:r>
              <a:rPr lang="it-IT" dirty="0" err="1"/>
              <a:t>artifacts</a:t>
            </a:r>
            <a:r>
              <a:rPr lang="it-IT" dirty="0"/>
              <a:t> from </a:t>
            </a:r>
            <a:r>
              <a:rPr lang="it-IT" dirty="0" err="1"/>
              <a:t>heritage</a:t>
            </a:r>
            <a:r>
              <a:rPr lang="it-IT" dirty="0"/>
              <a:t> </a:t>
            </a:r>
            <a:r>
              <a:rPr lang="it-IT" dirty="0" err="1"/>
              <a:t>sites</a:t>
            </a:r>
            <a:r>
              <a:rPr lang="it-IT" dirty="0"/>
              <a:t> ▷ fundraising for </a:t>
            </a:r>
            <a:r>
              <a:rPr lang="it-IT" dirty="0" err="1"/>
              <a:t>sites</a:t>
            </a:r>
            <a:r>
              <a:rPr lang="it-IT" dirty="0"/>
              <a:t> </a:t>
            </a:r>
            <a:r>
              <a:rPr lang="it-IT" dirty="0" err="1"/>
              <a:t>preservation</a:t>
            </a:r>
            <a:r>
              <a:rPr lang="it-IT" dirty="0"/>
              <a:t> , </a:t>
            </a:r>
            <a:r>
              <a:rPr lang="it-IT" dirty="0" err="1"/>
              <a:t>restauration</a:t>
            </a:r>
            <a:r>
              <a:rPr lang="it-IT" dirty="0"/>
              <a:t> projects or educational </a:t>
            </a:r>
            <a:r>
              <a:rPr lang="it-IT" dirty="0" err="1"/>
              <a:t>programs</a:t>
            </a:r>
            <a:r>
              <a:rPr lang="it-IT" dirty="0"/>
              <a:t>.</a:t>
            </a:r>
          </a:p>
          <a:p>
            <a:pPr marL="342900" indent="-342900">
              <a:buAutoNum type="alphaUcParenR"/>
            </a:pPr>
            <a:endParaRPr lang="it-IT" dirty="0"/>
          </a:p>
          <a:p>
            <a:endParaRPr lang="hr-HR" b="1" dirty="0"/>
          </a:p>
          <a:p>
            <a:endParaRPr lang="it-IT" b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EDFFBE-FBCC-D14B-31CD-22F1B6D4A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379" y="1990492"/>
            <a:ext cx="8999621" cy="507380"/>
          </a:xfrm>
        </p:spPr>
        <p:txBody>
          <a:bodyPr/>
          <a:lstStyle/>
          <a:p>
            <a:r>
              <a:rPr lang="it-IT" dirty="0" err="1"/>
              <a:t>Metaverse</a:t>
            </a:r>
            <a:r>
              <a:rPr lang="it-IT" dirty="0"/>
              <a:t> and New </a:t>
            </a:r>
            <a:r>
              <a:rPr lang="it-IT" dirty="0" err="1"/>
              <a:t>Opportunities</a:t>
            </a:r>
            <a:r>
              <a:rPr lang="it-IT" dirty="0"/>
              <a:t> for Cultural Heritage </a:t>
            </a:r>
            <a:r>
              <a:rPr lang="it-IT" dirty="0" err="1"/>
              <a:t>sites</a:t>
            </a:r>
            <a:r>
              <a:rPr lang="it-IT" dirty="0"/>
              <a:t>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656A990-AA44-55A0-0BDA-008C02C5F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44D242C-3337-4408-CE5E-F3428E7D2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E84559C-D296-4A7C-CA28-F520FA345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12290" name="Picture 2" descr="A New Kind of Tourism: Virtual Travel in the Metaverse - TechSling Weblog">
            <a:extLst>
              <a:ext uri="{FF2B5EF4-FFF2-40B4-BE49-F238E27FC236}">
                <a16:creationId xmlns:a16="http://schemas.microsoft.com/office/drawing/2014/main" id="{C7CC1F7F-12FE-D87F-E324-1F64FCE1A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0"/>
            <a:ext cx="4445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7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F4B15-643F-D141-C3C3-663B997CA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6FDB1B0-5D3B-A2C4-91F8-54FA7C3981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04169"/>
            <a:ext cx="9144000" cy="2291576"/>
          </a:xfrm>
        </p:spPr>
        <p:txBody>
          <a:bodyPr/>
          <a:lstStyle/>
          <a:p>
            <a:r>
              <a:rPr lang="it-IT" b="1" dirty="0"/>
              <a:t>6)    </a:t>
            </a:r>
            <a:r>
              <a:rPr lang="it-IT" b="1" dirty="0" err="1"/>
              <a:t>Augmented</a:t>
            </a:r>
            <a:r>
              <a:rPr lang="it-IT" b="1" dirty="0"/>
              <a:t> Real-World </a:t>
            </a:r>
            <a:r>
              <a:rPr lang="it-IT" b="1" dirty="0" err="1"/>
              <a:t>Experiences</a:t>
            </a:r>
            <a:endParaRPr lang="it-IT" b="1" dirty="0"/>
          </a:p>
          <a:p>
            <a:r>
              <a:rPr lang="it-IT" b="1" dirty="0"/>
              <a:t>       </a:t>
            </a:r>
            <a:r>
              <a:rPr lang="it-IT" dirty="0"/>
              <a:t>- AR apps </a:t>
            </a:r>
            <a:r>
              <a:rPr lang="it-IT" dirty="0" err="1"/>
              <a:t>enhancing</a:t>
            </a:r>
            <a:r>
              <a:rPr lang="it-IT" dirty="0"/>
              <a:t> </a:t>
            </a:r>
            <a:r>
              <a:rPr lang="it-IT" dirty="0" err="1"/>
              <a:t>visits</a:t>
            </a:r>
            <a:r>
              <a:rPr lang="it-IT" dirty="0"/>
              <a:t> to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heritage</a:t>
            </a:r>
            <a:r>
              <a:rPr lang="it-IT" dirty="0"/>
              <a:t> </a:t>
            </a:r>
            <a:r>
              <a:rPr lang="it-IT" dirty="0" err="1"/>
              <a:t>sites</a:t>
            </a:r>
            <a:endParaRPr lang="it-IT" dirty="0"/>
          </a:p>
          <a:p>
            <a:r>
              <a:rPr lang="it-IT" b="1" dirty="0"/>
              <a:t>       - </a:t>
            </a:r>
            <a:r>
              <a:rPr lang="it-IT" dirty="0" err="1"/>
              <a:t>Hybrid</a:t>
            </a:r>
            <a:r>
              <a:rPr lang="it-IT" dirty="0"/>
              <a:t> </a:t>
            </a:r>
            <a:r>
              <a:rPr lang="it-IT" dirty="0" err="1"/>
              <a:t>experiences</a:t>
            </a:r>
            <a:r>
              <a:rPr lang="it-IT" dirty="0"/>
              <a:t> </a:t>
            </a:r>
            <a:r>
              <a:rPr lang="it-IT" dirty="0" err="1"/>
              <a:t>blending</a:t>
            </a:r>
            <a:r>
              <a:rPr lang="it-IT" dirty="0"/>
              <a:t> </a:t>
            </a:r>
            <a:r>
              <a:rPr lang="it-IT" dirty="0" err="1"/>
              <a:t>physical</a:t>
            </a:r>
            <a:r>
              <a:rPr lang="it-IT" dirty="0"/>
              <a:t> and </a:t>
            </a:r>
            <a:r>
              <a:rPr lang="it-IT" dirty="0" err="1"/>
              <a:t>virtual</a:t>
            </a:r>
            <a:r>
              <a:rPr lang="it-IT" dirty="0"/>
              <a:t> events.</a:t>
            </a:r>
          </a:p>
          <a:p>
            <a:r>
              <a:rPr lang="it-IT" dirty="0"/>
              <a:t>A) AR can overlay </a:t>
            </a:r>
            <a:r>
              <a:rPr lang="it-IT" dirty="0" err="1"/>
              <a:t>historical</a:t>
            </a:r>
            <a:r>
              <a:rPr lang="it-IT" dirty="0"/>
              <a:t> </a:t>
            </a:r>
            <a:r>
              <a:rPr lang="it-IT" dirty="0" err="1"/>
              <a:t>reconstructions</a:t>
            </a:r>
            <a:r>
              <a:rPr lang="it-IT" dirty="0"/>
              <a:t> </a:t>
            </a:r>
            <a:r>
              <a:rPr lang="it-IT" dirty="0" err="1"/>
              <a:t>onto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-day </a:t>
            </a:r>
            <a:r>
              <a:rPr lang="it-IT" dirty="0" err="1"/>
              <a:t>ruins</a:t>
            </a:r>
            <a:r>
              <a:rPr lang="it-IT" dirty="0"/>
              <a:t>, with an immersion of the </a:t>
            </a:r>
            <a:r>
              <a:rPr lang="it-IT" dirty="0" err="1"/>
              <a:t>visitor</a:t>
            </a:r>
            <a:r>
              <a:rPr lang="it-IT" dirty="0"/>
              <a:t> to the </a:t>
            </a:r>
            <a:r>
              <a:rPr lang="it-IT" dirty="0" err="1"/>
              <a:t>original</a:t>
            </a:r>
            <a:r>
              <a:rPr lang="it-IT" dirty="0"/>
              <a:t> look of the cultural site, </a:t>
            </a:r>
            <a:r>
              <a:rPr lang="it-IT" dirty="0" err="1"/>
              <a:t>layered</a:t>
            </a:r>
            <a:r>
              <a:rPr lang="it-IT" dirty="0"/>
              <a:t> information </a:t>
            </a:r>
            <a:r>
              <a:rPr lang="it-IT" dirty="0" err="1"/>
              <a:t>pointing</a:t>
            </a:r>
            <a:r>
              <a:rPr lang="it-IT" dirty="0"/>
              <a:t> the device </a:t>
            </a:r>
            <a:r>
              <a:rPr lang="it-IT" dirty="0" err="1"/>
              <a:t>towards</a:t>
            </a:r>
            <a:r>
              <a:rPr lang="it-IT" dirty="0"/>
              <a:t> landmarks to access to multimedia </a:t>
            </a:r>
            <a:r>
              <a:rPr lang="it-IT" dirty="0" err="1"/>
              <a:t>content</a:t>
            </a:r>
            <a:r>
              <a:rPr lang="it-IT" dirty="0"/>
              <a:t> or 3D Models, time travel, </a:t>
            </a:r>
            <a:r>
              <a:rPr lang="it-IT" dirty="0" err="1"/>
              <a:t>experiencing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historical</a:t>
            </a:r>
            <a:r>
              <a:rPr lang="it-IT" dirty="0"/>
              <a:t> </a:t>
            </a:r>
            <a:r>
              <a:rPr lang="it-IT" dirty="0" err="1"/>
              <a:t>periods</a:t>
            </a:r>
            <a:r>
              <a:rPr lang="it-IT" dirty="0"/>
              <a:t> of the </a:t>
            </a:r>
            <a:r>
              <a:rPr lang="it-IT" dirty="0" err="1"/>
              <a:t>same</a:t>
            </a:r>
            <a:r>
              <a:rPr lang="it-IT" dirty="0"/>
              <a:t> site, </a:t>
            </a:r>
            <a:r>
              <a:rPr lang="it-IT" dirty="0" err="1"/>
              <a:t>enriching</a:t>
            </a:r>
            <a:r>
              <a:rPr lang="it-IT" dirty="0"/>
              <a:t> the </a:t>
            </a:r>
            <a:r>
              <a:rPr lang="it-IT" dirty="0" err="1"/>
              <a:t>understanding</a:t>
            </a:r>
            <a:r>
              <a:rPr lang="it-IT" dirty="0"/>
              <a:t> of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evolution</a:t>
            </a:r>
            <a:r>
              <a:rPr lang="it-IT" dirty="0"/>
              <a:t>.</a:t>
            </a:r>
          </a:p>
          <a:p>
            <a:endParaRPr lang="hr-HR" b="1" dirty="0"/>
          </a:p>
          <a:p>
            <a:endParaRPr lang="it-IT" b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285D81-BAB4-E72E-B316-513EBE650C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379" y="1990492"/>
            <a:ext cx="8999621" cy="507380"/>
          </a:xfrm>
        </p:spPr>
        <p:txBody>
          <a:bodyPr/>
          <a:lstStyle/>
          <a:p>
            <a:r>
              <a:rPr lang="it-IT" dirty="0" err="1"/>
              <a:t>Metaverse</a:t>
            </a:r>
            <a:r>
              <a:rPr lang="it-IT" dirty="0"/>
              <a:t> and New </a:t>
            </a:r>
            <a:r>
              <a:rPr lang="it-IT" dirty="0" err="1"/>
              <a:t>Opportunities</a:t>
            </a:r>
            <a:r>
              <a:rPr lang="it-IT" dirty="0"/>
              <a:t> for Cultural Heritage </a:t>
            </a:r>
            <a:r>
              <a:rPr lang="it-IT" dirty="0" err="1"/>
              <a:t>sites</a:t>
            </a:r>
            <a:r>
              <a:rPr lang="it-IT" dirty="0"/>
              <a:t>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33B8A0-1D21-3B9F-6594-BF121E5B1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3C3015F-E476-0433-F876-AEB73787F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4B66911-AD57-87DA-CEDE-77C0DC4F9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13314" name="Picture 2" descr="VR Tourism App | Augmented and Virtual Reality in Tourism Industry">
            <a:extLst>
              <a:ext uri="{FF2B5EF4-FFF2-40B4-BE49-F238E27FC236}">
                <a16:creationId xmlns:a16="http://schemas.microsoft.com/office/drawing/2014/main" id="{43C931BA-19A4-4C49-852F-4D7ABDAB8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9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7DD5D-52F8-D2F1-BFE6-2AABF169D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F6AF52C-77E9-9B9E-C570-D7E5628DFA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04169"/>
            <a:ext cx="9144000" cy="2291576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it-IT" b="1" dirty="0"/>
              <a:t>Digital Equity: </a:t>
            </a:r>
            <a:r>
              <a:rPr lang="it-IT" dirty="0" err="1"/>
              <a:t>ensuring</a:t>
            </a:r>
            <a:r>
              <a:rPr lang="it-IT" dirty="0"/>
              <a:t> </a:t>
            </a:r>
            <a:r>
              <a:rPr lang="it-IT" dirty="0" err="1"/>
              <a:t>equal</a:t>
            </a:r>
            <a:r>
              <a:rPr lang="it-IT" dirty="0"/>
              <a:t> access for </a:t>
            </a:r>
            <a:r>
              <a:rPr lang="it-IT" dirty="0" err="1"/>
              <a:t>everyone</a:t>
            </a:r>
            <a:r>
              <a:rPr lang="it-IT" dirty="0"/>
              <a:t> to the </a:t>
            </a:r>
            <a:r>
              <a:rPr lang="it-IT" dirty="0" err="1"/>
              <a:t>technologies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to </a:t>
            </a:r>
            <a:r>
              <a:rPr lang="it-IT" dirty="0" err="1"/>
              <a:t>experience</a:t>
            </a:r>
            <a:r>
              <a:rPr lang="it-IT" dirty="0"/>
              <a:t> the </a:t>
            </a:r>
            <a:r>
              <a:rPr lang="it-IT" dirty="0" err="1"/>
              <a:t>metaverse</a:t>
            </a:r>
            <a:r>
              <a:rPr lang="it-IT" dirty="0"/>
              <a:t> is </a:t>
            </a:r>
            <a:r>
              <a:rPr lang="it-IT" dirty="0" err="1"/>
              <a:t>pivotal</a:t>
            </a:r>
            <a:r>
              <a:rPr lang="it-IT" dirty="0"/>
              <a:t> to </a:t>
            </a:r>
            <a:r>
              <a:rPr lang="it-IT" dirty="0" err="1"/>
              <a:t>prevent</a:t>
            </a:r>
            <a:r>
              <a:rPr lang="it-IT" dirty="0"/>
              <a:t> </a:t>
            </a:r>
            <a:r>
              <a:rPr lang="it-IT" dirty="0" err="1"/>
              <a:t>widening</a:t>
            </a:r>
            <a:r>
              <a:rPr lang="it-IT" dirty="0"/>
              <a:t> the gap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social groups;</a:t>
            </a:r>
          </a:p>
          <a:p>
            <a:pPr marL="342900" indent="-342900">
              <a:buAutoNum type="arabicParenR"/>
            </a:pPr>
            <a:r>
              <a:rPr lang="it-IT" b="1" dirty="0" err="1"/>
              <a:t>Authenticity</a:t>
            </a:r>
            <a:r>
              <a:rPr lang="it-IT" b="1" dirty="0"/>
              <a:t> and </a:t>
            </a:r>
            <a:r>
              <a:rPr lang="it-IT" b="1" dirty="0" err="1"/>
              <a:t>Representation</a:t>
            </a:r>
            <a:r>
              <a:rPr lang="it-IT" b="1" dirty="0"/>
              <a:t>: 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is </a:t>
            </a:r>
            <a:r>
              <a:rPr lang="it-IT" dirty="0" err="1"/>
              <a:t>crucial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cultural </a:t>
            </a:r>
            <a:r>
              <a:rPr lang="it-IT" dirty="0" err="1"/>
              <a:t>representations</a:t>
            </a:r>
            <a:r>
              <a:rPr lang="it-IT" dirty="0"/>
              <a:t> are accurate and </a:t>
            </a:r>
            <a:r>
              <a:rPr lang="it-IT" dirty="0" err="1"/>
              <a:t>respectful</a:t>
            </a:r>
            <a:r>
              <a:rPr lang="it-IT" dirty="0"/>
              <a:t>, </a:t>
            </a:r>
            <a:r>
              <a:rPr lang="it-IT" dirty="0" err="1"/>
              <a:t>involving</a:t>
            </a:r>
            <a:r>
              <a:rPr lang="it-IT" dirty="0"/>
              <a:t> </a:t>
            </a:r>
            <a:r>
              <a:rPr lang="it-IT" dirty="0" err="1"/>
              <a:t>local</a:t>
            </a:r>
            <a:r>
              <a:rPr lang="it-IT" dirty="0"/>
              <a:t> communities in the </a:t>
            </a:r>
            <a:r>
              <a:rPr lang="it-IT" dirty="0" err="1"/>
              <a:t>development</a:t>
            </a:r>
            <a:r>
              <a:rPr lang="it-IT" dirty="0"/>
              <a:t> of </a:t>
            </a:r>
            <a:r>
              <a:rPr lang="it-IT" dirty="0" err="1"/>
              <a:t>virtualexperiences</a:t>
            </a:r>
            <a:r>
              <a:rPr lang="it-IT" dirty="0"/>
              <a:t> to </a:t>
            </a:r>
            <a:r>
              <a:rPr lang="it-IT" dirty="0" err="1"/>
              <a:t>avoid</a:t>
            </a:r>
            <a:r>
              <a:rPr lang="it-IT" dirty="0"/>
              <a:t> </a:t>
            </a:r>
            <a:r>
              <a:rPr lang="it-IT" dirty="0" err="1"/>
              <a:t>misrepresentation</a:t>
            </a:r>
            <a:r>
              <a:rPr lang="it-IT" dirty="0"/>
              <a:t>, </a:t>
            </a:r>
            <a:r>
              <a:rPr lang="it-IT" dirty="0" err="1"/>
              <a:t>herewith</a:t>
            </a:r>
            <a:r>
              <a:rPr lang="it-IT" dirty="0"/>
              <a:t> the </a:t>
            </a:r>
            <a:r>
              <a:rPr lang="it-IT" dirty="0" err="1"/>
              <a:t>relevance</a:t>
            </a:r>
            <a:r>
              <a:rPr lang="it-IT" dirty="0"/>
              <a:t> of the </a:t>
            </a:r>
            <a:r>
              <a:rPr lang="it-IT" dirty="0" err="1"/>
              <a:t>role</a:t>
            </a:r>
            <a:r>
              <a:rPr lang="it-IT" dirty="0"/>
              <a:t> of </a:t>
            </a:r>
            <a:r>
              <a:rPr lang="it-IT" dirty="0" err="1"/>
              <a:t>heritage</a:t>
            </a:r>
            <a:r>
              <a:rPr lang="it-IT" dirty="0"/>
              <a:t> </a:t>
            </a:r>
            <a:r>
              <a:rPr lang="it-IT" dirty="0" err="1"/>
              <a:t>professionals</a:t>
            </a:r>
            <a:r>
              <a:rPr lang="it-IT" dirty="0"/>
              <a:t> </a:t>
            </a:r>
            <a:r>
              <a:rPr lang="it-IT" dirty="0" err="1"/>
              <a:t>abd</a:t>
            </a:r>
            <a:r>
              <a:rPr lang="it-IT" dirty="0"/>
              <a:t> the </a:t>
            </a:r>
            <a:r>
              <a:rPr lang="it-IT" dirty="0" err="1"/>
              <a:t>collaboration</a:t>
            </a:r>
            <a:r>
              <a:rPr lang="it-IT" dirty="0"/>
              <a:t> with </a:t>
            </a:r>
            <a:r>
              <a:rPr lang="it-IT" dirty="0" err="1"/>
              <a:t>them</a:t>
            </a:r>
            <a:endParaRPr lang="it-IT" dirty="0"/>
          </a:p>
          <a:p>
            <a:pPr marL="342900" indent="-342900">
              <a:buAutoNum type="arabicParenR"/>
            </a:pPr>
            <a:r>
              <a:rPr lang="it-IT" b="1" dirty="0" err="1"/>
              <a:t>Sustainability</a:t>
            </a:r>
            <a:r>
              <a:rPr lang="it-IT" b="1" dirty="0"/>
              <a:t>: </a:t>
            </a:r>
            <a:r>
              <a:rPr lang="it-IT" dirty="0"/>
              <a:t>the </a:t>
            </a:r>
            <a:r>
              <a:rPr lang="it-IT" dirty="0" err="1"/>
              <a:t>environmental</a:t>
            </a:r>
            <a:r>
              <a:rPr lang="it-IT" dirty="0"/>
              <a:t> impact of </a:t>
            </a:r>
            <a:r>
              <a:rPr lang="it-IT" dirty="0" err="1"/>
              <a:t>virtual</a:t>
            </a:r>
            <a:r>
              <a:rPr lang="it-IT" dirty="0"/>
              <a:t> </a:t>
            </a:r>
            <a:r>
              <a:rPr lang="it-IT" dirty="0" err="1"/>
              <a:t>platforms</a:t>
            </a:r>
            <a:r>
              <a:rPr lang="it-IT" dirty="0"/>
              <a:t> must be </a:t>
            </a:r>
            <a:r>
              <a:rPr lang="it-IT" dirty="0" err="1"/>
              <a:t>assessed</a:t>
            </a:r>
            <a:r>
              <a:rPr lang="it-IT" dirty="0"/>
              <a:t> </a:t>
            </a:r>
            <a:r>
              <a:rPr lang="it-IT" dirty="0" err="1"/>
              <a:t>alonside</a:t>
            </a:r>
            <a:r>
              <a:rPr lang="it-IT" dirty="0"/>
              <a:t> </a:t>
            </a:r>
            <a:r>
              <a:rPr lang="it-IT" dirty="0" err="1"/>
              <a:t>economics</a:t>
            </a:r>
            <a:r>
              <a:rPr lang="it-IT" dirty="0"/>
              <a:t> and </a:t>
            </a:r>
            <a:r>
              <a:rPr lang="it-IT" dirty="0" err="1"/>
              <a:t>resource</a:t>
            </a:r>
            <a:r>
              <a:rPr lang="it-IT" dirty="0"/>
              <a:t> </a:t>
            </a:r>
            <a:r>
              <a:rPr lang="it-IT" dirty="0" err="1"/>
              <a:t>allocation</a:t>
            </a:r>
            <a:r>
              <a:rPr lang="it-IT" dirty="0"/>
              <a:t> for </a:t>
            </a:r>
            <a:r>
              <a:rPr lang="it-IT" dirty="0" err="1"/>
              <a:t>creating</a:t>
            </a:r>
            <a:r>
              <a:rPr lang="it-IT" dirty="0"/>
              <a:t> immersive </a:t>
            </a:r>
            <a:r>
              <a:rPr lang="it-IT" dirty="0" err="1"/>
              <a:t>experiences</a:t>
            </a:r>
            <a:r>
              <a:rPr lang="it-IT" dirty="0"/>
              <a:t>, </a:t>
            </a:r>
            <a:r>
              <a:rPr lang="it-IT" dirty="0" err="1"/>
              <a:t>taking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account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require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investment and </a:t>
            </a:r>
            <a:r>
              <a:rPr lang="it-IT" dirty="0" err="1"/>
              <a:t>resources</a:t>
            </a:r>
            <a:r>
              <a:rPr lang="it-IT" dirty="0"/>
              <a:t>. </a:t>
            </a:r>
            <a:r>
              <a:rPr lang="it-IT" b="1" dirty="0">
                <a:solidFill>
                  <a:srgbClr val="FF0000"/>
                </a:solidFill>
              </a:rPr>
              <a:t>Quick </a:t>
            </a:r>
            <a:r>
              <a:rPr lang="it-IT" b="1" dirty="0" err="1">
                <a:solidFill>
                  <a:srgbClr val="FF0000"/>
                </a:solidFill>
              </a:rPr>
              <a:t>obsolescence</a:t>
            </a:r>
            <a:r>
              <a:rPr lang="it-IT" b="1" dirty="0">
                <a:solidFill>
                  <a:srgbClr val="FF0000"/>
                </a:solidFill>
              </a:rPr>
              <a:t> of Extended Reality (EX) </a:t>
            </a:r>
            <a:r>
              <a:rPr lang="it-IT" b="1" dirty="0" err="1">
                <a:solidFill>
                  <a:srgbClr val="FF0000"/>
                </a:solidFill>
              </a:rPr>
              <a:t>technologies</a:t>
            </a:r>
            <a:r>
              <a:rPr lang="it-IT" b="1" dirty="0">
                <a:solidFill>
                  <a:srgbClr val="FF0000"/>
                </a:solidFill>
              </a:rPr>
              <a:t>.</a:t>
            </a:r>
            <a:endParaRPr lang="hr-HR" b="1" dirty="0">
              <a:solidFill>
                <a:srgbClr val="FF0000"/>
              </a:solidFill>
            </a:endParaRPr>
          </a:p>
          <a:p>
            <a:endParaRPr lang="it-IT" b="1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664B92-6145-F4F5-8DCE-860A246F8D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379" y="1990492"/>
            <a:ext cx="8999621" cy="507380"/>
          </a:xfrm>
        </p:spPr>
        <p:txBody>
          <a:bodyPr/>
          <a:lstStyle/>
          <a:p>
            <a:r>
              <a:rPr lang="it-IT" dirty="0"/>
              <a:t>Challenges of </a:t>
            </a:r>
            <a:r>
              <a:rPr lang="it-IT" dirty="0" err="1"/>
              <a:t>Metaverse</a:t>
            </a:r>
            <a:r>
              <a:rPr lang="it-IT" dirty="0"/>
              <a:t> for Cultural Heritage </a:t>
            </a:r>
            <a:r>
              <a:rPr lang="it-IT" dirty="0" err="1"/>
              <a:t>sites</a:t>
            </a:r>
            <a:r>
              <a:rPr lang="it-IT" dirty="0"/>
              <a:t>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679165C-E430-3B9E-FDFA-5464B251D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B5EE702-A4F6-1F4C-C4BF-6E2D19B6A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2AC1E92-AAE2-0660-144C-1B0AE4383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14338" name="Picture 2" descr="CREATING VALUE IN THE METAVERSE: A GUIDE TO UNLOCKING ITS POWER | by  World@Meta | Medium">
            <a:extLst>
              <a:ext uri="{FF2B5EF4-FFF2-40B4-BE49-F238E27FC236}">
                <a16:creationId xmlns:a16="http://schemas.microsoft.com/office/drawing/2014/main" id="{C3DBBF7E-998F-B00F-6988-5749A606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37" y="-43056"/>
            <a:ext cx="42037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BFD43-33AF-1AE0-079B-50CFADB35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8240E22-BD53-CF36-9A8C-84FA53C9CD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04169"/>
            <a:ext cx="9144000" cy="2291576"/>
          </a:xfrm>
        </p:spPr>
        <p:txBody>
          <a:bodyPr/>
          <a:lstStyle/>
          <a:p>
            <a:r>
              <a:rPr lang="it-IT" b="1" dirty="0"/>
              <a:t>Smart </a:t>
            </a:r>
            <a:r>
              <a:rPr lang="it-IT" b="1" dirty="0" err="1"/>
              <a:t>Tourism</a:t>
            </a:r>
            <a:r>
              <a:rPr lang="it-IT" b="1" dirty="0"/>
              <a:t> </a:t>
            </a:r>
            <a:r>
              <a:rPr lang="it-IT" b="1" dirty="0" err="1"/>
              <a:t>Ecosystem</a:t>
            </a:r>
            <a:r>
              <a:rPr lang="it-IT" b="1" dirty="0"/>
              <a:t> </a:t>
            </a:r>
            <a:r>
              <a:rPr lang="it-IT" dirty="0"/>
              <a:t>in the framework of the </a:t>
            </a:r>
            <a:r>
              <a:rPr lang="it-IT" dirty="0" err="1"/>
              <a:t>interchange</a:t>
            </a:r>
            <a:r>
              <a:rPr lang="it-IT" dirty="0"/>
              <a:t> of the </a:t>
            </a:r>
            <a:r>
              <a:rPr lang="it-IT" dirty="0" err="1"/>
              <a:t>real</a:t>
            </a:r>
            <a:r>
              <a:rPr lang="it-IT" dirty="0"/>
              <a:t> with </a:t>
            </a:r>
            <a:r>
              <a:rPr lang="it-IT" dirty="0" err="1"/>
              <a:t>digital</a:t>
            </a:r>
            <a:r>
              <a:rPr lang="it-IT" dirty="0"/>
              <a:t> world:</a:t>
            </a:r>
          </a:p>
          <a:p>
            <a:pPr marL="285750" indent="-285750">
              <a:buFontTx/>
              <a:buChar char="-"/>
            </a:pPr>
            <a:r>
              <a:rPr lang="it-IT" dirty="0"/>
              <a:t>Internet of </a:t>
            </a:r>
            <a:r>
              <a:rPr lang="it-IT" dirty="0" err="1"/>
              <a:t>things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Fifth Generation Mobile Phone Network (5G)</a:t>
            </a:r>
          </a:p>
          <a:p>
            <a:pPr marL="285750" indent="-285750">
              <a:buFontTx/>
              <a:buChar char="-"/>
            </a:pPr>
            <a:r>
              <a:rPr lang="it-IT" dirty="0"/>
              <a:t>Radio Frequency </a:t>
            </a:r>
            <a:r>
              <a:rPr lang="it-IT" dirty="0" err="1"/>
              <a:t>Identification</a:t>
            </a:r>
            <a:r>
              <a:rPr lang="it-IT" dirty="0"/>
              <a:t> (RDIF)</a:t>
            </a:r>
          </a:p>
          <a:p>
            <a:pPr marL="285750" indent="-285750">
              <a:buFontTx/>
              <a:buChar char="-"/>
            </a:pPr>
            <a:r>
              <a:rPr lang="it-IT" dirty="0" err="1"/>
              <a:t>Near</a:t>
            </a:r>
            <a:r>
              <a:rPr lang="it-IT" dirty="0"/>
              <a:t> Field </a:t>
            </a:r>
            <a:r>
              <a:rPr lang="it-IT" dirty="0" err="1"/>
              <a:t>Communication</a:t>
            </a:r>
            <a:r>
              <a:rPr lang="it-IT" dirty="0"/>
              <a:t> (NFC)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r>
              <a:rPr lang="it-IT" dirty="0"/>
              <a:t>Key </a:t>
            </a:r>
            <a:r>
              <a:rPr lang="it-IT" dirty="0" err="1"/>
              <a:t>components</a:t>
            </a:r>
            <a:r>
              <a:rPr lang="it-IT" dirty="0"/>
              <a:t> of </a:t>
            </a:r>
            <a:r>
              <a:rPr lang="it-IT" dirty="0" err="1"/>
              <a:t>tourism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enhanced</a:t>
            </a:r>
            <a:r>
              <a:rPr lang="it-IT" dirty="0"/>
              <a:t> with </a:t>
            </a:r>
            <a:r>
              <a:rPr lang="it-IT" dirty="0" err="1"/>
              <a:t>redefinition</a:t>
            </a:r>
            <a:r>
              <a:rPr lang="it-IT" dirty="0"/>
              <a:t> of </a:t>
            </a:r>
            <a:r>
              <a:rPr lang="it-IT" dirty="0" err="1"/>
              <a:t>intelligent</a:t>
            </a:r>
            <a:r>
              <a:rPr lang="it-IT" dirty="0"/>
              <a:t> </a:t>
            </a:r>
            <a:r>
              <a:rPr lang="it-IT" dirty="0" err="1"/>
              <a:t>packing</a:t>
            </a:r>
            <a:r>
              <a:rPr lang="it-IT" dirty="0"/>
              <a:t> with AR features with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perspectives</a:t>
            </a:r>
            <a:r>
              <a:rPr lang="it-IT" dirty="0"/>
              <a:t> of </a:t>
            </a:r>
            <a:r>
              <a:rPr lang="it-IT" dirty="0" err="1"/>
              <a:t>personalized</a:t>
            </a:r>
            <a:r>
              <a:rPr lang="it-IT" dirty="0"/>
              <a:t> and </a:t>
            </a:r>
            <a:r>
              <a:rPr lang="it-IT" dirty="0" err="1"/>
              <a:t>multisensorial</a:t>
            </a:r>
            <a:r>
              <a:rPr lang="it-IT" dirty="0"/>
              <a:t> </a:t>
            </a:r>
            <a:r>
              <a:rPr lang="it-IT" dirty="0" err="1"/>
              <a:t>attributes</a:t>
            </a:r>
            <a:endParaRPr lang="it-IT" dirty="0"/>
          </a:p>
          <a:p>
            <a:r>
              <a:rPr lang="it-IT" dirty="0"/>
              <a:t>- </a:t>
            </a:r>
            <a:r>
              <a:rPr lang="it-IT" dirty="0" err="1"/>
              <a:t>Tourism</a:t>
            </a:r>
            <a:r>
              <a:rPr lang="it-IT" dirty="0"/>
              <a:t> </a:t>
            </a:r>
            <a:r>
              <a:rPr lang="it-IT" dirty="0" err="1"/>
              <a:t>attractions</a:t>
            </a:r>
            <a:r>
              <a:rPr lang="it-IT" dirty="0"/>
              <a:t>, </a:t>
            </a:r>
            <a:r>
              <a:rPr lang="it-IT" dirty="0" err="1"/>
              <a:t>accommodation</a:t>
            </a:r>
            <a:r>
              <a:rPr lang="it-IT" dirty="0"/>
              <a:t>, food &amp; catering and </a:t>
            </a:r>
            <a:r>
              <a:rPr lang="it-IT" dirty="0" err="1"/>
              <a:t>transportation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3A7004-55B3-CABE-DFC0-1E33E02288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379" y="1990492"/>
            <a:ext cx="8999621" cy="507380"/>
          </a:xfrm>
        </p:spPr>
        <p:txBody>
          <a:bodyPr/>
          <a:lstStyle/>
          <a:p>
            <a:r>
              <a:rPr lang="it-IT" dirty="0"/>
              <a:t>Smart </a:t>
            </a:r>
            <a:r>
              <a:rPr lang="it-IT" dirty="0" err="1"/>
              <a:t>Tourism</a:t>
            </a:r>
            <a:r>
              <a:rPr lang="it-IT" dirty="0"/>
              <a:t> </a:t>
            </a:r>
            <a:r>
              <a:rPr lang="it-IT" dirty="0" err="1"/>
              <a:t>perspective</a:t>
            </a:r>
            <a:r>
              <a:rPr lang="it-IT" dirty="0"/>
              <a:t> with </a:t>
            </a:r>
            <a:r>
              <a:rPr lang="it-IT" dirty="0" err="1"/>
              <a:t>Metaverse</a:t>
            </a:r>
            <a:endParaRPr lang="it-IT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53D6A49-A703-09E5-49F8-23C9E6936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8A873AB-C25D-A973-6D93-5591EA1DC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13E227C-C6A2-0522-97E9-55AFC308B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15362" name="Picture 2" descr="5G and the Metaverse - Connected World">
            <a:extLst>
              <a:ext uri="{FF2B5EF4-FFF2-40B4-BE49-F238E27FC236}">
                <a16:creationId xmlns:a16="http://schemas.microsoft.com/office/drawing/2014/main" id="{02299E84-4777-4847-6271-CA8F3C90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55" y="-79918"/>
            <a:ext cx="3138693" cy="20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52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8B088-97F1-CA96-1E63-3CB019295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9F848E2-FFD1-95E7-3712-1508FAB0BC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04169"/>
            <a:ext cx="9144000" cy="2291576"/>
          </a:xfrm>
        </p:spPr>
        <p:txBody>
          <a:bodyPr/>
          <a:lstStyle/>
          <a:p>
            <a:r>
              <a:rPr lang="it-IT" dirty="0" err="1"/>
              <a:t>Metaverse</a:t>
            </a:r>
            <a:r>
              <a:rPr lang="it-IT" dirty="0"/>
              <a:t> </a:t>
            </a:r>
            <a:r>
              <a:rPr lang="it-IT" dirty="0" err="1"/>
              <a:t>creates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an </a:t>
            </a:r>
            <a:r>
              <a:rPr lang="it-IT" dirty="0" err="1">
                <a:solidFill>
                  <a:srgbClr val="FF0000"/>
                </a:solidFill>
              </a:rPr>
              <a:t>opportunity</a:t>
            </a:r>
            <a:r>
              <a:rPr lang="it-IT" dirty="0">
                <a:solidFill>
                  <a:srgbClr val="FF0000"/>
                </a:solidFill>
              </a:rPr>
              <a:t> for </a:t>
            </a:r>
            <a:r>
              <a:rPr lang="it-IT" dirty="0" err="1">
                <a:solidFill>
                  <a:srgbClr val="FF0000"/>
                </a:solidFill>
              </a:rPr>
              <a:t>technology-enhanced</a:t>
            </a:r>
            <a:r>
              <a:rPr lang="it-IT" dirty="0">
                <a:solidFill>
                  <a:srgbClr val="FF0000"/>
                </a:solidFill>
              </a:rPr>
              <a:t> and </a:t>
            </a:r>
            <a:r>
              <a:rPr lang="it-IT" dirty="0" err="1">
                <a:solidFill>
                  <a:srgbClr val="FF0000"/>
                </a:solidFill>
              </a:rPr>
              <a:t>reinforced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tourist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experiences</a:t>
            </a:r>
            <a:r>
              <a:rPr lang="it-IT" dirty="0">
                <a:solidFill>
                  <a:srgbClr val="FF0000"/>
                </a:solidFill>
              </a:rPr>
              <a:t> in a eco-system of new </a:t>
            </a:r>
            <a:r>
              <a:rPr lang="it-IT" dirty="0" err="1">
                <a:solidFill>
                  <a:srgbClr val="FF0000"/>
                </a:solidFill>
              </a:rPr>
              <a:t>technology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driven</a:t>
            </a:r>
            <a:r>
              <a:rPr lang="it-IT" dirty="0">
                <a:solidFill>
                  <a:srgbClr val="FF0000"/>
                </a:solidFill>
              </a:rPr>
              <a:t> services</a:t>
            </a:r>
            <a:r>
              <a:rPr lang="it-IT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dirty="0"/>
              <a:t>Demand for a </a:t>
            </a:r>
            <a:r>
              <a:rPr lang="it-IT" dirty="0" err="1"/>
              <a:t>deeper</a:t>
            </a:r>
            <a:r>
              <a:rPr lang="it-IT" dirty="0"/>
              <a:t> cultural </a:t>
            </a:r>
            <a:r>
              <a:rPr lang="it-IT" dirty="0" err="1"/>
              <a:t>experience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Learning</a:t>
            </a:r>
          </a:p>
          <a:p>
            <a:pPr marL="285750" indent="-285750">
              <a:buFontTx/>
              <a:buChar char="-"/>
            </a:pPr>
            <a:r>
              <a:rPr lang="it-IT" dirty="0"/>
              <a:t>Self-</a:t>
            </a:r>
            <a:r>
              <a:rPr lang="it-IT" dirty="0" err="1"/>
              <a:t>actualization</a:t>
            </a:r>
            <a:r>
              <a:rPr lang="it-IT" dirty="0"/>
              <a:t> in society </a:t>
            </a:r>
          </a:p>
          <a:p>
            <a:pPr marL="285750" indent="-285750">
              <a:buFontTx/>
              <a:buChar char="-"/>
            </a:pPr>
            <a:r>
              <a:rPr lang="it-IT" dirty="0" err="1"/>
              <a:t>Ethical</a:t>
            </a:r>
            <a:r>
              <a:rPr lang="it-IT" dirty="0"/>
              <a:t> and </a:t>
            </a:r>
            <a:r>
              <a:rPr lang="it-IT" dirty="0" err="1"/>
              <a:t>sustainable</a:t>
            </a:r>
            <a:r>
              <a:rPr lang="it-IT" dirty="0"/>
              <a:t> </a:t>
            </a:r>
            <a:r>
              <a:rPr lang="it-IT" dirty="0" err="1"/>
              <a:t>tourism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Alternative </a:t>
            </a:r>
            <a:r>
              <a:rPr lang="it-IT" dirty="0" err="1"/>
              <a:t>destinations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exist</a:t>
            </a:r>
            <a:r>
              <a:rPr lang="it-IT" dirty="0"/>
              <a:t> </a:t>
            </a:r>
            <a:r>
              <a:rPr lang="it-IT" dirty="0" err="1"/>
              <a:t>exist</a:t>
            </a:r>
            <a:r>
              <a:rPr lang="it-IT" dirty="0"/>
              <a:t> in the </a:t>
            </a:r>
            <a:r>
              <a:rPr lang="it-IT" dirty="0" err="1"/>
              <a:t>physical</a:t>
            </a:r>
            <a:r>
              <a:rPr lang="it-IT" dirty="0"/>
              <a:t> world </a:t>
            </a:r>
            <a:r>
              <a:rPr lang="it-IT" dirty="0" err="1"/>
              <a:t>wihich</a:t>
            </a:r>
            <a:r>
              <a:rPr lang="it-IT" dirty="0"/>
              <a:t> </a:t>
            </a:r>
            <a:r>
              <a:rPr lang="it-IT" dirty="0" err="1"/>
              <a:t>enables</a:t>
            </a:r>
            <a:r>
              <a:rPr lang="it-IT" dirty="0"/>
              <a:t> immersive and </a:t>
            </a:r>
            <a:r>
              <a:rPr lang="it-IT" dirty="0" err="1"/>
              <a:t>embodied</a:t>
            </a:r>
            <a:r>
              <a:rPr lang="it-IT" dirty="0"/>
              <a:t> </a:t>
            </a:r>
            <a:r>
              <a:rPr lang="it-IT" dirty="0" err="1"/>
              <a:t>experiences</a:t>
            </a:r>
            <a:r>
              <a:rPr lang="it-IT" dirty="0"/>
              <a:t>, </a:t>
            </a:r>
            <a:r>
              <a:rPr lang="it-IT" dirty="0" err="1"/>
              <a:t>creates</a:t>
            </a:r>
            <a:r>
              <a:rPr lang="it-IT" dirty="0"/>
              <a:t> new self-made </a:t>
            </a:r>
            <a:r>
              <a:rPr lang="it-IT" dirty="0" err="1"/>
              <a:t>egos</a:t>
            </a:r>
            <a:r>
              <a:rPr lang="it-IT" dirty="0"/>
              <a:t> (</a:t>
            </a:r>
            <a:r>
              <a:rPr lang="it-IT" dirty="0" err="1"/>
              <a:t>avatars</a:t>
            </a:r>
            <a:r>
              <a:rPr lang="it-IT" dirty="0"/>
              <a:t>)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74BA40-A520-27C7-44D4-F36DDEAAF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5211" y="1978300"/>
            <a:ext cx="8999621" cy="507380"/>
          </a:xfrm>
        </p:spPr>
        <p:txBody>
          <a:bodyPr/>
          <a:lstStyle/>
          <a:p>
            <a:r>
              <a:rPr lang="it-IT" dirty="0"/>
              <a:t>Smart </a:t>
            </a:r>
            <a:r>
              <a:rPr lang="it-IT" dirty="0" err="1"/>
              <a:t>Tourism</a:t>
            </a:r>
            <a:r>
              <a:rPr lang="it-IT" dirty="0"/>
              <a:t> </a:t>
            </a:r>
            <a:r>
              <a:rPr lang="it-IT" dirty="0" err="1"/>
              <a:t>perspective</a:t>
            </a:r>
            <a:r>
              <a:rPr lang="it-IT" dirty="0"/>
              <a:t> with </a:t>
            </a:r>
            <a:r>
              <a:rPr lang="it-IT" dirty="0" err="1"/>
              <a:t>Metaverse</a:t>
            </a:r>
            <a:endParaRPr lang="it-IT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DDF6F89-B595-8F2C-D704-6CAAB9F2D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E5C17C9-E509-B8C0-4B79-F221FA332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E035801-C99F-CF23-09BE-426E606EF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16386" name="Picture 2" descr="The Rise Of Metaverse in Tourism: Complete Guide | by Gautam Raturi |  Coinmonks | Medium">
            <a:extLst>
              <a:ext uri="{FF2B5EF4-FFF2-40B4-BE49-F238E27FC236}">
                <a16:creationId xmlns:a16="http://schemas.microsoft.com/office/drawing/2014/main" id="{5A1EE52E-0D5E-E15D-FE89-FD5A9101E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76" y="0"/>
            <a:ext cx="3316224" cy="201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6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/>
              <a:t>* 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048143"/>
            <a:ext cx="8019077" cy="507380"/>
          </a:xfrm>
        </p:spPr>
        <p:txBody>
          <a:bodyPr/>
          <a:lstStyle/>
          <a:p>
            <a:r>
              <a:rPr lang="hr-HR" sz="1800" b="1" dirty="0"/>
              <a:t>Daniele </a:t>
            </a:r>
            <a:r>
              <a:rPr lang="hr-HR" sz="1800" b="1" dirty="0" err="1"/>
              <a:t>Sferra</a:t>
            </a:r>
            <a:r>
              <a:rPr lang="hr-HR" sz="1800" b="1" dirty="0"/>
              <a:t> – Ca </a:t>
            </a:r>
            <a:r>
              <a:rPr lang="hr-HR" sz="1800" b="1" dirty="0" err="1"/>
              <a:t>Foscari</a:t>
            </a:r>
            <a:r>
              <a:rPr lang="hr-HR" sz="1800" b="1" dirty="0"/>
              <a:t> University </a:t>
            </a:r>
            <a:r>
              <a:rPr lang="hr-HR" sz="1800" b="1" dirty="0" err="1"/>
              <a:t>of</a:t>
            </a:r>
            <a:r>
              <a:rPr lang="hr-HR" sz="1800" b="1" dirty="0"/>
              <a:t> </a:t>
            </a:r>
            <a:r>
              <a:rPr lang="hr-HR" sz="1800" b="1" dirty="0" err="1"/>
              <a:t>Venice</a:t>
            </a:r>
            <a:r>
              <a:rPr lang="hr-HR" sz="1800" b="1" dirty="0"/>
              <a:t> – </a:t>
            </a:r>
          </a:p>
          <a:p>
            <a:r>
              <a:rPr lang="hr-HR" sz="1800" b="1" dirty="0"/>
              <a:t>Department </a:t>
            </a:r>
            <a:r>
              <a:rPr lang="hr-HR" sz="1800" b="1" dirty="0" err="1"/>
              <a:t>of</a:t>
            </a:r>
            <a:r>
              <a:rPr lang="hr-HR" sz="1800" b="1" dirty="0"/>
              <a:t> </a:t>
            </a:r>
            <a:r>
              <a:rPr lang="hr-HR" sz="1800" b="1" dirty="0" err="1"/>
              <a:t>Economics</a:t>
            </a:r>
            <a:endParaRPr lang="hr-HR" sz="1800" b="1" dirty="0"/>
          </a:p>
          <a:p>
            <a:endParaRPr lang="hr-HR" sz="1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Expert in international relations, cultural cooperation, fortified heritage, and sustainable tourism;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has worked on over 35 EU projects.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served in 30 missions globally for UN, OSCE and EU as election expert.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Since 2015, he's been a project officer/manager at Ca' Foscari University in Venice and since 2019, adviser for international relations for Fondazione Forte 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Marghera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 is currently Vice-President of EFFORTS and FORTIC project manager for Ca’ Foscari University of Venice – Department of Economics.</a:t>
            </a:r>
            <a:endParaRPr lang="it-I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hr-HR" sz="1800" b="1" dirty="0"/>
          </a:p>
          <a:p>
            <a:endParaRPr lang="it-IT" sz="18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9394C2-1020-C37A-A630-1963E16D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02C3DD1-EFB7-87DB-8DC4-DC5635FF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8927A6-BE8B-FA67-51E4-E73CC5009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8" name="Immagine 7" descr="Immagine che contiene vestiti, Viso umano, persona, uomo&#10;&#10;Descrizione generata automaticamente">
            <a:extLst>
              <a:ext uri="{FF2B5EF4-FFF2-40B4-BE49-F238E27FC236}">
                <a16:creationId xmlns:a16="http://schemas.microsoft.com/office/drawing/2014/main" id="{1192F67B-3F5D-48C0-23EF-C0A22AF11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787" y="0"/>
            <a:ext cx="2128858" cy="319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6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2026C-086A-DF99-0C55-5AD810A5D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20D8EE6-1B47-9CBB-9670-F03A54B1FA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704169"/>
            <a:ext cx="9144000" cy="2291576"/>
          </a:xfrm>
        </p:spPr>
        <p:txBody>
          <a:bodyPr/>
          <a:lstStyle/>
          <a:p>
            <a:pPr algn="just"/>
            <a:r>
              <a:rPr lang="it-IT" dirty="0" err="1">
                <a:solidFill>
                  <a:srgbClr val="FF0000"/>
                </a:solidFill>
              </a:rPr>
              <a:t>Metaverse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has</a:t>
            </a:r>
            <a:r>
              <a:rPr lang="it-IT" dirty="0">
                <a:solidFill>
                  <a:srgbClr val="FF0000"/>
                </a:solidFill>
              </a:rPr>
              <a:t> the </a:t>
            </a:r>
            <a:r>
              <a:rPr lang="it-IT" dirty="0" err="1">
                <a:solidFill>
                  <a:srgbClr val="FF0000"/>
                </a:solidFill>
              </a:rPr>
              <a:t>technological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potential</a:t>
            </a:r>
            <a:r>
              <a:rPr lang="it-IT" dirty="0">
                <a:solidFill>
                  <a:srgbClr val="FF0000"/>
                </a:solidFill>
              </a:rPr>
              <a:t> to create new </a:t>
            </a:r>
            <a:r>
              <a:rPr lang="it-IT" dirty="0" err="1">
                <a:solidFill>
                  <a:srgbClr val="FF0000"/>
                </a:solidFill>
              </a:rPr>
              <a:t>tourist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experiences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goes</a:t>
            </a:r>
            <a:r>
              <a:rPr lang="it-IT" dirty="0"/>
              <a:t> </a:t>
            </a:r>
            <a:r>
              <a:rPr lang="it-IT" dirty="0" err="1"/>
              <a:t>beyond</a:t>
            </a:r>
            <a:r>
              <a:rPr lang="it-IT" dirty="0"/>
              <a:t> the </a:t>
            </a:r>
            <a:r>
              <a:rPr lang="it-IT" dirty="0" err="1"/>
              <a:t>traditional</a:t>
            </a:r>
            <a:r>
              <a:rPr lang="it-IT" dirty="0"/>
              <a:t> </a:t>
            </a:r>
            <a:r>
              <a:rPr lang="it-IT" dirty="0" err="1"/>
              <a:t>understanding</a:t>
            </a:r>
            <a:r>
              <a:rPr lang="it-IT" dirty="0"/>
              <a:t> of time and </a:t>
            </a:r>
            <a:r>
              <a:rPr lang="it-IT" dirty="0" err="1"/>
              <a:t>space</a:t>
            </a:r>
            <a:r>
              <a:rPr lang="it-IT" dirty="0"/>
              <a:t> and erase the </a:t>
            </a:r>
            <a:r>
              <a:rPr lang="it-IT" dirty="0" err="1"/>
              <a:t>border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virtual</a:t>
            </a:r>
            <a:r>
              <a:rPr lang="it-IT" dirty="0"/>
              <a:t> and </a:t>
            </a:r>
            <a:r>
              <a:rPr lang="it-IT" dirty="0" err="1"/>
              <a:t>reak</a:t>
            </a:r>
            <a:r>
              <a:rPr lang="it-IT" dirty="0"/>
              <a:t> </a:t>
            </a:r>
            <a:r>
              <a:rPr lang="it-IT" dirty="0" err="1"/>
              <a:t>tourist</a:t>
            </a:r>
            <a:r>
              <a:rPr lang="it-IT" dirty="0"/>
              <a:t> </a:t>
            </a:r>
            <a:r>
              <a:rPr lang="it-IT" dirty="0" err="1"/>
              <a:t>experience</a:t>
            </a:r>
            <a:endParaRPr lang="it-IT" dirty="0"/>
          </a:p>
          <a:p>
            <a:pPr algn="just"/>
            <a:r>
              <a:rPr lang="it-IT" dirty="0" err="1">
                <a:solidFill>
                  <a:srgbClr val="FF0000"/>
                </a:solidFill>
              </a:rPr>
              <a:t>Metaverse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may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become</a:t>
            </a:r>
            <a:r>
              <a:rPr lang="it-IT" dirty="0">
                <a:solidFill>
                  <a:srgbClr val="FF0000"/>
                </a:solidFill>
              </a:rPr>
              <a:t> an </a:t>
            </a:r>
            <a:r>
              <a:rPr lang="it-IT" dirty="0" err="1">
                <a:solidFill>
                  <a:srgbClr val="FF0000"/>
                </a:solidFill>
              </a:rPr>
              <a:t>integral</a:t>
            </a:r>
            <a:r>
              <a:rPr lang="it-IT" dirty="0">
                <a:solidFill>
                  <a:srgbClr val="FF0000"/>
                </a:solidFill>
              </a:rPr>
              <a:t> component of the </a:t>
            </a:r>
            <a:r>
              <a:rPr lang="it-IT" dirty="0" err="1">
                <a:solidFill>
                  <a:srgbClr val="FF0000"/>
                </a:solidFill>
              </a:rPr>
              <a:t>tourism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ecosystem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with so far </a:t>
            </a:r>
            <a:r>
              <a:rPr lang="it-IT" dirty="0" err="1"/>
              <a:t>unknown</a:t>
            </a:r>
            <a:r>
              <a:rPr lang="it-IT" dirty="0"/>
              <a:t> </a:t>
            </a:r>
            <a:r>
              <a:rPr lang="it-IT" dirty="0" err="1"/>
              <a:t>virtual</a:t>
            </a:r>
            <a:r>
              <a:rPr lang="it-IT" dirty="0"/>
              <a:t> </a:t>
            </a:r>
            <a:r>
              <a:rPr lang="it-IT" dirty="0" err="1"/>
              <a:t>possibilities</a:t>
            </a:r>
            <a:r>
              <a:rPr lang="it-IT" dirty="0"/>
              <a:t> to </a:t>
            </a:r>
            <a:r>
              <a:rPr lang="it-IT" dirty="0" err="1"/>
              <a:t>experience</a:t>
            </a:r>
            <a:r>
              <a:rPr lang="it-IT" dirty="0"/>
              <a:t> people, </a:t>
            </a:r>
            <a:r>
              <a:rPr lang="it-IT" dirty="0" err="1"/>
              <a:t>objects</a:t>
            </a:r>
            <a:r>
              <a:rPr lang="it-IT" dirty="0"/>
              <a:t>, </a:t>
            </a:r>
            <a:r>
              <a:rPr lang="it-IT" dirty="0" err="1"/>
              <a:t>attractions</a:t>
            </a:r>
            <a:r>
              <a:rPr lang="it-IT" dirty="0"/>
              <a:t>, time travel, </a:t>
            </a:r>
            <a:r>
              <a:rPr lang="it-IT" dirty="0" err="1"/>
              <a:t>historical</a:t>
            </a:r>
            <a:r>
              <a:rPr lang="it-IT" dirty="0"/>
              <a:t> legacy and storytelling of a </a:t>
            </a:r>
            <a:r>
              <a:rPr lang="it-IT" dirty="0" err="1"/>
              <a:t>specific</a:t>
            </a:r>
            <a:r>
              <a:rPr lang="it-IT" dirty="0"/>
              <a:t> cultural site, viceversa, </a:t>
            </a:r>
            <a:r>
              <a:rPr lang="it-IT" dirty="0" err="1"/>
              <a:t>tourism</a:t>
            </a:r>
            <a:r>
              <a:rPr lang="it-IT" dirty="0"/>
              <a:t> </a:t>
            </a:r>
            <a:r>
              <a:rPr lang="it-IT" dirty="0" err="1"/>
              <a:t>might</a:t>
            </a:r>
            <a:r>
              <a:rPr lang="it-IT" dirty="0"/>
              <a:t> </a:t>
            </a:r>
            <a:r>
              <a:rPr lang="it-IT" dirty="0" err="1"/>
              <a:t>become</a:t>
            </a:r>
            <a:r>
              <a:rPr lang="it-IT" dirty="0"/>
              <a:t> a </a:t>
            </a:r>
            <a:r>
              <a:rPr lang="it-IT" dirty="0" err="1"/>
              <a:t>niche</a:t>
            </a:r>
            <a:r>
              <a:rPr lang="it-IT" dirty="0"/>
              <a:t> product </a:t>
            </a:r>
            <a:r>
              <a:rPr lang="it-IT" dirty="0" err="1"/>
              <a:t>within</a:t>
            </a:r>
            <a:r>
              <a:rPr lang="it-IT" dirty="0"/>
              <a:t> the </a:t>
            </a:r>
            <a:r>
              <a:rPr lang="it-IT" dirty="0" err="1"/>
              <a:t>metaverse</a:t>
            </a:r>
            <a:r>
              <a:rPr lang="it-IT" dirty="0"/>
              <a:t> </a:t>
            </a:r>
            <a:r>
              <a:rPr lang="it-IT" dirty="0" err="1"/>
              <a:t>ecosystem</a:t>
            </a:r>
            <a:r>
              <a:rPr lang="it-IT" dirty="0"/>
              <a:t>, </a:t>
            </a:r>
            <a:r>
              <a:rPr lang="it-IT" dirty="0" err="1"/>
              <a:t>herewith</a:t>
            </a:r>
            <a:r>
              <a:rPr lang="it-IT" dirty="0"/>
              <a:t> the challenge to make </a:t>
            </a:r>
            <a:r>
              <a:rPr lang="it-IT" dirty="0" err="1"/>
              <a:t>it</a:t>
            </a:r>
            <a:r>
              <a:rPr lang="it-IT" dirty="0"/>
              <a:t> inclusive and </a:t>
            </a:r>
            <a:r>
              <a:rPr lang="it-IT" dirty="0" err="1"/>
              <a:t>eccessible</a:t>
            </a:r>
            <a:r>
              <a:rPr lang="it-IT" dirty="0"/>
              <a:t> to the </a:t>
            </a:r>
            <a:r>
              <a:rPr lang="it-IT" dirty="0" err="1"/>
              <a:t>widest</a:t>
            </a:r>
            <a:r>
              <a:rPr lang="it-IT" dirty="0"/>
              <a:t> audience </a:t>
            </a:r>
            <a:r>
              <a:rPr lang="it-IT" dirty="0" err="1"/>
              <a:t>possible</a:t>
            </a:r>
            <a:r>
              <a:rPr lang="it-IT" dirty="0"/>
              <a:t> of </a:t>
            </a:r>
            <a:r>
              <a:rPr lang="it-IT" dirty="0" err="1"/>
              <a:t>visitors</a:t>
            </a:r>
            <a:endParaRPr lang="it-IT" dirty="0"/>
          </a:p>
          <a:p>
            <a:pPr algn="just"/>
            <a:r>
              <a:rPr lang="it-IT" dirty="0" err="1">
                <a:solidFill>
                  <a:srgbClr val="FF0000"/>
                </a:solidFill>
              </a:rPr>
              <a:t>Metaverse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as</a:t>
            </a:r>
            <a:r>
              <a:rPr lang="it-IT" dirty="0">
                <a:solidFill>
                  <a:srgbClr val="FF0000"/>
                </a:solidFill>
              </a:rPr>
              <a:t> disruptive </a:t>
            </a:r>
            <a:r>
              <a:rPr lang="it-IT" dirty="0" err="1">
                <a:solidFill>
                  <a:srgbClr val="FF0000"/>
                </a:solidFill>
              </a:rPr>
              <a:t>technology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may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redifine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tourism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in a </a:t>
            </a:r>
            <a:r>
              <a:rPr lang="it-IT" dirty="0" err="1"/>
              <a:t>broader</a:t>
            </a:r>
            <a:r>
              <a:rPr lang="it-IT" dirty="0"/>
              <a:t> </a:t>
            </a:r>
            <a:r>
              <a:rPr lang="it-IT" dirty="0" err="1"/>
              <a:t>phenomenon</a:t>
            </a:r>
            <a:r>
              <a:rPr lang="it-IT" dirty="0"/>
              <a:t> of «</a:t>
            </a:r>
            <a:r>
              <a:rPr lang="it-IT" i="1" dirty="0"/>
              <a:t>a social, cultural and </a:t>
            </a:r>
            <a:r>
              <a:rPr lang="it-IT" i="1" dirty="0" err="1"/>
              <a:t>economic</a:t>
            </a:r>
            <a:r>
              <a:rPr lang="it-IT" i="1" dirty="0"/>
              <a:t> </a:t>
            </a:r>
            <a:r>
              <a:rPr lang="it-IT" i="1" dirty="0" err="1"/>
              <a:t>phenomenon</a:t>
            </a:r>
            <a:r>
              <a:rPr lang="it-IT" i="1" dirty="0"/>
              <a:t> </a:t>
            </a:r>
            <a:r>
              <a:rPr lang="it-IT" i="1" dirty="0" err="1"/>
              <a:t>that</a:t>
            </a:r>
            <a:r>
              <a:rPr lang="it-IT" i="1" dirty="0"/>
              <a:t> </a:t>
            </a:r>
            <a:r>
              <a:rPr lang="it-IT" i="1" dirty="0" err="1"/>
              <a:t>entails</a:t>
            </a:r>
            <a:r>
              <a:rPr lang="it-IT" i="1" dirty="0"/>
              <a:t> the </a:t>
            </a:r>
            <a:r>
              <a:rPr lang="it-IT" i="1" dirty="0" err="1"/>
              <a:t>transit</a:t>
            </a:r>
            <a:r>
              <a:rPr lang="it-IT" i="1" dirty="0"/>
              <a:t> of people or </a:t>
            </a:r>
            <a:r>
              <a:rPr lang="it-IT" i="1" dirty="0" err="1"/>
              <a:t>their</a:t>
            </a:r>
            <a:r>
              <a:rPr lang="it-IT" i="1" dirty="0"/>
              <a:t> </a:t>
            </a:r>
            <a:r>
              <a:rPr lang="it-IT" i="1" dirty="0" err="1"/>
              <a:t>digital</a:t>
            </a:r>
            <a:r>
              <a:rPr lang="it-IT" i="1" dirty="0"/>
              <a:t> twins to </a:t>
            </a:r>
            <a:r>
              <a:rPr lang="it-IT" i="1" dirty="0" err="1"/>
              <a:t>real</a:t>
            </a:r>
            <a:r>
              <a:rPr lang="it-IT" i="1" dirty="0"/>
              <a:t>  or </a:t>
            </a:r>
            <a:r>
              <a:rPr lang="it-IT" i="1" dirty="0" err="1"/>
              <a:t>virtual</a:t>
            </a:r>
            <a:r>
              <a:rPr lang="it-IT" i="1" dirty="0"/>
              <a:t> places </a:t>
            </a:r>
            <a:r>
              <a:rPr lang="it-IT" i="1" dirty="0" err="1"/>
              <a:t>outside</a:t>
            </a:r>
            <a:r>
              <a:rPr lang="it-IT" i="1" dirty="0"/>
              <a:t> </a:t>
            </a:r>
            <a:r>
              <a:rPr lang="it-IT" i="1" dirty="0" err="1"/>
              <a:t>their</a:t>
            </a:r>
            <a:r>
              <a:rPr lang="it-IT" i="1" dirty="0"/>
              <a:t> </a:t>
            </a:r>
            <a:r>
              <a:rPr lang="it-IT" i="1" dirty="0" err="1"/>
              <a:t>usual</a:t>
            </a:r>
            <a:r>
              <a:rPr lang="it-IT" i="1" dirty="0"/>
              <a:t> </a:t>
            </a:r>
            <a:r>
              <a:rPr lang="it-IT" i="1" dirty="0" err="1"/>
              <a:t>environment</a:t>
            </a:r>
            <a:r>
              <a:rPr lang="it-IT" i="1" dirty="0"/>
              <a:t> for personal or business/</a:t>
            </a:r>
            <a:r>
              <a:rPr lang="it-IT" i="1" dirty="0" err="1"/>
              <a:t>professional</a:t>
            </a:r>
            <a:r>
              <a:rPr lang="it-IT" i="1" dirty="0"/>
              <a:t> </a:t>
            </a:r>
            <a:r>
              <a:rPr lang="it-IT" i="1" dirty="0" err="1"/>
              <a:t>purposes</a:t>
            </a:r>
            <a:r>
              <a:rPr lang="it-IT" i="1" dirty="0"/>
              <a:t>»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6AC6DF-65DD-FCDE-12D0-D0CBCEBAB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379" y="1990492"/>
            <a:ext cx="8999621" cy="507380"/>
          </a:xfrm>
        </p:spPr>
        <p:txBody>
          <a:bodyPr/>
          <a:lstStyle/>
          <a:p>
            <a:r>
              <a:rPr lang="it-IT" dirty="0"/>
              <a:t>Conclusive </a:t>
            </a:r>
            <a:r>
              <a:rPr lang="it-IT" dirty="0" err="1"/>
              <a:t>reflections</a:t>
            </a:r>
            <a:r>
              <a:rPr lang="it-IT" dirty="0"/>
              <a:t> on </a:t>
            </a:r>
            <a:r>
              <a:rPr lang="it-IT" dirty="0" err="1"/>
              <a:t>Metavese</a:t>
            </a:r>
            <a:r>
              <a:rPr lang="it-IT" dirty="0"/>
              <a:t> and cultural </a:t>
            </a:r>
            <a:r>
              <a:rPr lang="it-IT" dirty="0" err="1"/>
              <a:t>tourism</a:t>
            </a:r>
            <a:endParaRPr lang="it-IT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7440572-B067-EBC6-74D4-79B1B7635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F15E642-04FB-2AEE-334F-CCAF18EDC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5AF2F1B-5BA4-0ECF-82C6-180E260A3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17410" name="Picture 2" descr="How the metaverse will transform travel: McKinsey points to $800B industry  by 2025 - WiT">
            <a:extLst>
              <a:ext uri="{FF2B5EF4-FFF2-40B4-BE49-F238E27FC236}">
                <a16:creationId xmlns:a16="http://schemas.microsoft.com/office/drawing/2014/main" id="{FB5430E0-1EC8-1A18-F5D5-EEDFC24AB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33" y="0"/>
            <a:ext cx="4593167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7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4C459E-79F8-5C79-12EA-2658FDD366C8}"/>
              </a:ext>
            </a:extLst>
          </p:cNvPr>
          <p:cNvSpPr txBox="1"/>
          <p:nvPr/>
        </p:nvSpPr>
        <p:spPr>
          <a:xfrm>
            <a:off x="686793" y="2850361"/>
            <a:ext cx="80488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Ca’ </a:t>
            </a:r>
            <a:r>
              <a:rPr kumimoji="0" lang="hr-H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Foscari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University </a:t>
            </a:r>
            <a:r>
              <a:rPr kumimoji="0" lang="hr-H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Veni</a:t>
            </a:r>
            <a:r>
              <a:rPr lang="hr-HR" sz="1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</a:t>
            </a:r>
            <a:r>
              <a:rPr lang="hr-HR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hr-HR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Daniele </a:t>
            </a:r>
            <a:r>
              <a:rPr lang="hr-HR" sz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Sferra</a:t>
            </a:r>
            <a:r>
              <a:rPr lang="hr-HR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hr-HR" sz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hr-HR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manager FORTIC </a:t>
            </a:r>
            <a:r>
              <a:rPr lang="hr-HR" sz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hr-HR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Vice </a:t>
            </a:r>
            <a:r>
              <a:rPr lang="hr-HR" sz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</a:t>
            </a:r>
            <a:r>
              <a:rPr lang="hr-HR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EFFORTS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Cannaregio</a:t>
            </a:r>
            <a:r>
              <a:rPr lang="hr-HR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873 . 30121 </a:t>
            </a:r>
            <a:r>
              <a:rPr lang="hr-HR" sz="1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Venice</a:t>
            </a:r>
            <a:r>
              <a:rPr lang="hr-HR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hr-HR" sz="1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Italy</a:t>
            </a: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daniele.sferra@unive.it</a:t>
            </a: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+39 3316920577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www.unive.it</a:t>
            </a: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Elemento grafico 2" descr="Busta contorno">
            <a:extLst>
              <a:ext uri="{FF2B5EF4-FFF2-40B4-BE49-F238E27FC236}">
                <a16:creationId xmlns:a16="http://schemas.microsoft.com/office/drawing/2014/main" id="{237E2824-64A6-9CC2-651F-159542C9B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640" y="4350067"/>
            <a:ext cx="280514" cy="280514"/>
          </a:xfrm>
          <a:prstGeom prst="rect">
            <a:avLst/>
          </a:prstGeom>
        </p:spPr>
      </p:pic>
      <p:pic>
        <p:nvPicPr>
          <p:cNvPr id="4" name="Elemento grafico 3" descr="Cornetta contorno">
            <a:extLst>
              <a:ext uri="{FF2B5EF4-FFF2-40B4-BE49-F238E27FC236}">
                <a16:creationId xmlns:a16="http://schemas.microsoft.com/office/drawing/2014/main" id="{9100AC66-E5EC-6DAA-8E32-D8965562B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536" y="4689767"/>
            <a:ext cx="280514" cy="280514"/>
          </a:xfrm>
          <a:prstGeom prst="rect">
            <a:avLst/>
          </a:prstGeom>
        </p:spPr>
      </p:pic>
      <p:pic>
        <p:nvPicPr>
          <p:cNvPr id="5" name="Elemento grafico 4" descr="Mondo contorno">
            <a:extLst>
              <a:ext uri="{FF2B5EF4-FFF2-40B4-BE49-F238E27FC236}">
                <a16:creationId xmlns:a16="http://schemas.microsoft.com/office/drawing/2014/main" id="{67CE3442-E65F-B5BA-D239-6BB829EBF3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536" y="5032060"/>
            <a:ext cx="280514" cy="280514"/>
          </a:xfrm>
          <a:prstGeom prst="rect">
            <a:avLst/>
          </a:prstGeom>
        </p:spPr>
      </p:pic>
      <p:pic>
        <p:nvPicPr>
          <p:cNvPr id="6" name="Elemento grafico 5" descr="Mappa con segnaposto contorno">
            <a:extLst>
              <a:ext uri="{FF2B5EF4-FFF2-40B4-BE49-F238E27FC236}">
                <a16:creationId xmlns:a16="http://schemas.microsoft.com/office/drawing/2014/main" id="{916A79BE-087A-2C8E-A072-AD2AD1981B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8640" y="3960836"/>
            <a:ext cx="280514" cy="280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29E63-BF19-7D67-9CE8-8126E0ED71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97665" y="5978232"/>
            <a:ext cx="1860136" cy="77768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38F6DB3-AA6D-AB5E-8E33-3892355A6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5298" y="6043370"/>
            <a:ext cx="1597630" cy="573064"/>
          </a:xfrm>
          <a:prstGeom prst="rect">
            <a:avLst/>
          </a:prstGeom>
        </p:spPr>
      </p:pic>
      <p:pic>
        <p:nvPicPr>
          <p:cNvPr id="18434" name="Picture 2" descr="Imprenditori, manager, accademici internazionali per l'Advisory Board del  Dip. di Economia">
            <a:extLst>
              <a:ext uri="{FF2B5EF4-FFF2-40B4-BE49-F238E27FC236}">
                <a16:creationId xmlns:a16="http://schemas.microsoft.com/office/drawing/2014/main" id="{3C4567CB-2CC4-67E1-267B-D9EF6B688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76" y="0"/>
            <a:ext cx="3011424" cy="22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8E4F3-7A7F-9473-F240-B93DE1F9F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F45FFE-39D0-5762-1031-58615B386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21" y="1861386"/>
            <a:ext cx="8975558" cy="2291576"/>
          </a:xfrm>
        </p:spPr>
        <p:txBody>
          <a:bodyPr/>
          <a:lstStyle/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IT </a:t>
            </a:r>
            <a:r>
              <a:rPr lang="it-IT" b="1" dirty="0">
                <a:solidFill>
                  <a:srgbClr val="FF0000"/>
                </a:solidFill>
              </a:rPr>
              <a:t>DEMOCRATISE</a:t>
            </a:r>
            <a:r>
              <a:rPr lang="it-IT" dirty="0"/>
              <a:t> ACCESS TO CULTURAL HERITAGE </a:t>
            </a:r>
            <a:r>
              <a:rPr lang="it-IT" b="1" dirty="0">
                <a:solidFill>
                  <a:srgbClr val="FF0000"/>
                </a:solidFill>
              </a:rPr>
              <a:t>▷</a:t>
            </a:r>
            <a:r>
              <a:rPr lang="it-IT" dirty="0"/>
              <a:t> FOSTERS WIDER </a:t>
            </a:r>
            <a:r>
              <a:rPr lang="it-IT" b="1" dirty="0">
                <a:solidFill>
                  <a:srgbClr val="FF0000"/>
                </a:solidFill>
              </a:rPr>
              <a:t>UNDERSTANDING</a:t>
            </a:r>
            <a:r>
              <a:rPr lang="it-IT" dirty="0"/>
              <a:t> AND </a:t>
            </a:r>
            <a:r>
              <a:rPr lang="it-IT" b="1" dirty="0">
                <a:solidFill>
                  <a:srgbClr val="FF0000"/>
                </a:solidFill>
              </a:rPr>
              <a:t>PRESERVATION</a:t>
            </a:r>
            <a:r>
              <a:rPr lang="it-IT" dirty="0"/>
              <a:t> OF CULTURAL SITES;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IMMERSIVE TECHNOLOGIES </a:t>
            </a:r>
            <a:r>
              <a:rPr lang="it-IT" dirty="0"/>
              <a:t>(AR, MR, VR) OVERCOMES: 1) BARRIERS OF SPACE; 2) TIME; 3) SOCIO-ECONOMIC CONSTRAINTS</a:t>
            </a:r>
            <a:r>
              <a:rPr lang="it-IT" b="1" dirty="0">
                <a:solidFill>
                  <a:srgbClr val="FF0000"/>
                </a:solidFill>
              </a:rPr>
              <a:t> ▷ </a:t>
            </a:r>
            <a:r>
              <a:rPr lang="it-IT" dirty="0"/>
              <a:t>INCLUSIVE PARTICIPATION IN CULTURAL DIALOGUE AND EDUCATION;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POWERFUL TOOLS FOR CULTURAL ENGAGEMENT AND PRESERVATION ▷ </a:t>
            </a:r>
            <a:r>
              <a:rPr lang="it-IT" dirty="0"/>
              <a:t>AI SUPPORTIVE GENERATIVE 360° CONTENT (</a:t>
            </a:r>
            <a:r>
              <a:rPr lang="it-IT" dirty="0" err="1"/>
              <a:t>HMDs</a:t>
            </a:r>
            <a:r>
              <a:rPr lang="it-IT" dirty="0"/>
              <a:t> – Head-</a:t>
            </a:r>
            <a:r>
              <a:rPr lang="it-IT" dirty="0" err="1"/>
              <a:t>Mounted</a:t>
            </a:r>
            <a:r>
              <a:rPr lang="it-IT" dirty="0"/>
              <a:t> Displays </a:t>
            </a:r>
            <a:r>
              <a:rPr lang="it-IT" dirty="0" err="1"/>
              <a:t>which</a:t>
            </a:r>
            <a:r>
              <a:rPr lang="it-IT" dirty="0"/>
              <a:t> are small displays or </a:t>
            </a:r>
            <a:r>
              <a:rPr lang="it-IT" dirty="0" err="1"/>
              <a:t>projection</a:t>
            </a:r>
            <a:r>
              <a:rPr lang="it-IT" dirty="0"/>
              <a:t> </a:t>
            </a:r>
            <a:r>
              <a:rPr lang="it-IT" dirty="0" err="1"/>
              <a:t>technology</a:t>
            </a:r>
            <a:r>
              <a:rPr lang="it-IT" dirty="0"/>
              <a:t> </a:t>
            </a:r>
            <a:r>
              <a:rPr lang="it-IT" dirty="0" err="1"/>
              <a:t>integrated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eyeglasses</a:t>
            </a:r>
            <a:r>
              <a:rPr lang="it-IT" dirty="0"/>
              <a:t> or </a:t>
            </a:r>
            <a:r>
              <a:rPr lang="it-IT" dirty="0" err="1"/>
              <a:t>mounted</a:t>
            </a:r>
            <a:r>
              <a:rPr lang="it-IT" dirty="0"/>
              <a:t> on a </a:t>
            </a:r>
            <a:r>
              <a:rPr lang="it-IT" dirty="0" err="1"/>
              <a:t>helmet</a:t>
            </a:r>
            <a:r>
              <a:rPr lang="it-IT" dirty="0"/>
              <a:t> or </a:t>
            </a:r>
            <a:r>
              <a:rPr lang="it-IT" dirty="0" err="1"/>
              <a:t>hat</a:t>
            </a:r>
            <a:r>
              <a:rPr lang="it-IT" dirty="0"/>
              <a:t>), </a:t>
            </a:r>
            <a:r>
              <a:rPr lang="it-IT" dirty="0" err="1"/>
              <a:t>haptic</a:t>
            </a:r>
            <a:r>
              <a:rPr lang="it-IT" dirty="0"/>
              <a:t> </a:t>
            </a:r>
            <a:r>
              <a:rPr lang="it-IT" dirty="0" err="1"/>
              <a:t>gloves</a:t>
            </a:r>
            <a:r>
              <a:rPr lang="it-I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first VR </a:t>
            </a:r>
            <a:r>
              <a:rPr lang="it-IT" dirty="0" err="1"/>
              <a:t>successfully</a:t>
            </a:r>
            <a:r>
              <a:rPr lang="it-IT" dirty="0"/>
              <a:t> consumer market VR </a:t>
            </a:r>
            <a:r>
              <a:rPr lang="it-IT" dirty="0" err="1"/>
              <a:t>headset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the Oculus Rift in 2013 – </a:t>
            </a:r>
            <a:r>
              <a:rPr lang="it-IT" dirty="0" err="1"/>
              <a:t>primarily</a:t>
            </a:r>
            <a:r>
              <a:rPr lang="it-IT" dirty="0"/>
              <a:t> </a:t>
            </a:r>
            <a:r>
              <a:rPr lang="it-IT" dirty="0" err="1"/>
              <a:t>designed</a:t>
            </a:r>
            <a:r>
              <a:rPr lang="it-IT" dirty="0"/>
              <a:t> for gaming market,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suitable</a:t>
            </a:r>
            <a:r>
              <a:rPr lang="it-IT" dirty="0"/>
              <a:t> for educational </a:t>
            </a:r>
            <a:r>
              <a:rPr lang="it-IT" dirty="0" err="1"/>
              <a:t>applications</a:t>
            </a:r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The Mixed Reality (MR) Apple Vision Pro (June 2023) </a:t>
            </a:r>
            <a:r>
              <a:rPr lang="it-IT" dirty="0" err="1"/>
              <a:t>expand</a:t>
            </a:r>
            <a:r>
              <a:rPr lang="it-IT" dirty="0"/>
              <a:t> user base for the </a:t>
            </a:r>
            <a:r>
              <a:rPr lang="it-IT" dirty="0" err="1"/>
              <a:t>technology</a:t>
            </a:r>
            <a:r>
              <a:rPr lang="it-IT" dirty="0"/>
              <a:t> «</a:t>
            </a:r>
            <a:r>
              <a:rPr lang="it-IT" dirty="0" err="1"/>
              <a:t>spatial</a:t>
            </a:r>
            <a:r>
              <a:rPr lang="it-IT" dirty="0"/>
              <a:t> computing» (</a:t>
            </a:r>
            <a:r>
              <a:rPr lang="it-IT" dirty="0" err="1"/>
              <a:t>coined</a:t>
            </a:r>
            <a:r>
              <a:rPr lang="it-IT" dirty="0"/>
              <a:t> by MIT </a:t>
            </a:r>
            <a:r>
              <a:rPr lang="it-IT" dirty="0" err="1"/>
              <a:t>researcher</a:t>
            </a:r>
            <a:r>
              <a:rPr lang="it-IT" dirty="0"/>
              <a:t> Simon </a:t>
            </a:r>
            <a:r>
              <a:rPr lang="it-IT" dirty="0" err="1"/>
              <a:t>Greenwold</a:t>
            </a:r>
            <a:r>
              <a:rPr lang="it-IT" dirty="0"/>
              <a:t> in 2003 – range of </a:t>
            </a:r>
            <a:r>
              <a:rPr lang="it-IT" dirty="0" err="1"/>
              <a:t>technologies</a:t>
            </a:r>
            <a:r>
              <a:rPr lang="it-IT" dirty="0"/>
              <a:t> </a:t>
            </a:r>
            <a:r>
              <a:rPr lang="it-IT" dirty="0" err="1"/>
              <a:t>aimed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bridging</a:t>
            </a:r>
            <a:r>
              <a:rPr lang="it-IT" dirty="0"/>
              <a:t> the gap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digital</a:t>
            </a:r>
            <a:r>
              <a:rPr lang="it-IT" dirty="0"/>
              <a:t> and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realm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CC3E55-7B5D-6C71-803D-BB24064278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5010" y="1607696"/>
            <a:ext cx="7010303" cy="507380"/>
          </a:xfrm>
        </p:spPr>
        <p:txBody>
          <a:bodyPr/>
          <a:lstStyle/>
          <a:p>
            <a:r>
              <a:rPr lang="it-IT" dirty="0"/>
              <a:t>IS METAVERSE A BIG THING?  - YES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2268E0-4074-4CE5-69DE-D02620A38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5A94909-078C-E696-01B2-C036C71AA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D3AB18D-4D94-D3A5-7606-B34CD36E1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3056CE7-E03C-9DD3-AA7B-98429BA8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04" y="5934"/>
            <a:ext cx="2596896" cy="165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6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3674C55-5218-6EBB-8C00-1841F5183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20" y="2283212"/>
            <a:ext cx="8975558" cy="2291576"/>
          </a:xfrm>
        </p:spPr>
        <p:txBody>
          <a:bodyPr/>
          <a:lstStyle/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IT IS A COLLECTIVE VIRTUAL SPACE WHERE USERS CAN INTERACT WITH EACH OTHER AND DIGITAL ENVIRONMENTS IN REAL-TIME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IT UTILIZES IMMERSIVE TECHNOLOGIES LIKE AUGMENTED REALITY (AR) AND VIRTUAL REALITY (VR)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IT COMBINES PHYSICAL AND DIGITAL WORLD ENABLING PEOPLE TO SOCIALIZE, WORK, PLAY  AND CREATE IMMERSIVE VIRTUAL ENVIRONMENTS</a:t>
            </a:r>
          </a:p>
          <a:p>
            <a:r>
              <a:rPr lang="it-IT" dirty="0"/>
              <a:t>The </a:t>
            </a:r>
            <a:r>
              <a:rPr lang="it-IT" dirty="0" err="1"/>
              <a:t>term</a:t>
            </a:r>
            <a:r>
              <a:rPr lang="it-IT" dirty="0"/>
              <a:t> «</a:t>
            </a:r>
            <a:r>
              <a:rPr lang="it-IT" dirty="0" err="1"/>
              <a:t>metaverse</a:t>
            </a:r>
            <a:r>
              <a:rPr lang="it-IT" dirty="0"/>
              <a:t>» </a:t>
            </a:r>
            <a:r>
              <a:rPr lang="it-IT" dirty="0" err="1"/>
              <a:t>was</a:t>
            </a:r>
            <a:r>
              <a:rPr lang="it-IT" dirty="0"/>
              <a:t> first </a:t>
            </a:r>
            <a:r>
              <a:rPr lang="it-IT" dirty="0" err="1"/>
              <a:t>coined</a:t>
            </a:r>
            <a:r>
              <a:rPr lang="it-IT" dirty="0"/>
              <a:t> by Neal Stephenson in </a:t>
            </a:r>
            <a:r>
              <a:rPr lang="it-IT" dirty="0" err="1"/>
              <a:t>his</a:t>
            </a:r>
            <a:r>
              <a:rPr lang="it-IT" dirty="0"/>
              <a:t> 1992 science fiction </a:t>
            </a:r>
            <a:r>
              <a:rPr lang="it-IT" dirty="0" err="1"/>
              <a:t>novel</a:t>
            </a:r>
            <a:r>
              <a:rPr lang="it-IT" dirty="0"/>
              <a:t> «</a:t>
            </a:r>
            <a:r>
              <a:rPr lang="it-IT" i="1" dirty="0"/>
              <a:t>Snow Crash</a:t>
            </a:r>
            <a:r>
              <a:rPr lang="it-IT" dirty="0"/>
              <a:t>» . In the book, the </a:t>
            </a:r>
            <a:r>
              <a:rPr lang="it-IT" dirty="0" err="1"/>
              <a:t>Metaverse</a:t>
            </a:r>
            <a:r>
              <a:rPr lang="it-IT" dirty="0"/>
              <a:t> is a </a:t>
            </a:r>
            <a:r>
              <a:rPr lang="it-IT" dirty="0" err="1"/>
              <a:t>virtual</a:t>
            </a:r>
            <a:r>
              <a:rPr lang="it-IT" dirty="0"/>
              <a:t> reality-</a:t>
            </a:r>
            <a:r>
              <a:rPr lang="it-IT" dirty="0" err="1"/>
              <a:t>based</a:t>
            </a:r>
            <a:r>
              <a:rPr lang="it-IT" dirty="0"/>
              <a:t> successor to the Internet, </a:t>
            </a:r>
            <a:r>
              <a:rPr lang="it-IT" dirty="0" err="1"/>
              <a:t>where</a:t>
            </a:r>
            <a:r>
              <a:rPr lang="it-IT" dirty="0"/>
              <a:t> users can </a:t>
            </a:r>
            <a:r>
              <a:rPr lang="it-IT" dirty="0" err="1"/>
              <a:t>interact</a:t>
            </a:r>
            <a:r>
              <a:rPr lang="it-IT" dirty="0"/>
              <a:t> with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and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objects</a:t>
            </a:r>
            <a:r>
              <a:rPr lang="it-IT" dirty="0"/>
              <a:t> in a </a:t>
            </a:r>
            <a:r>
              <a:rPr lang="it-IT" dirty="0" err="1"/>
              <a:t>shared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 </a:t>
            </a:r>
          </a:p>
          <a:p>
            <a:r>
              <a:rPr lang="it-IT" dirty="0"/>
              <a:t>In 2011 with the </a:t>
            </a:r>
            <a:r>
              <a:rPr lang="it-IT" dirty="0" err="1"/>
              <a:t>launch</a:t>
            </a:r>
            <a:r>
              <a:rPr lang="it-IT" dirty="0"/>
              <a:t> of </a:t>
            </a:r>
            <a:r>
              <a:rPr lang="it-IT" dirty="0" err="1"/>
              <a:t>Google’s</a:t>
            </a:r>
            <a:r>
              <a:rPr lang="it-IT" dirty="0"/>
              <a:t> Art and Culture, </a:t>
            </a:r>
            <a:r>
              <a:rPr lang="it-IT" dirty="0" err="1"/>
              <a:t>enabled</a:t>
            </a:r>
            <a:r>
              <a:rPr lang="it-IT" dirty="0"/>
              <a:t> </a:t>
            </a:r>
            <a:r>
              <a:rPr lang="it-IT" dirty="0" err="1"/>
              <a:t>visits</a:t>
            </a:r>
            <a:r>
              <a:rPr lang="it-IT" dirty="0"/>
              <a:t> to museums, </a:t>
            </a:r>
            <a:r>
              <a:rPr lang="it-IT" dirty="0" err="1"/>
              <a:t>accessible</a:t>
            </a:r>
            <a:r>
              <a:rPr lang="it-IT" dirty="0"/>
              <a:t> to </a:t>
            </a:r>
            <a:r>
              <a:rPr lang="it-IT" dirty="0" err="1"/>
              <a:t>anyone</a:t>
            </a:r>
            <a:r>
              <a:rPr lang="it-IT" dirty="0"/>
              <a:t> with a smartphone or a computer</a:t>
            </a:r>
          </a:p>
          <a:p>
            <a:r>
              <a:rPr lang="it-IT" dirty="0"/>
              <a:t>Last decade the use of complete Virtual Learning Environment (VLE) </a:t>
            </a:r>
            <a:r>
              <a:rPr lang="it-IT" dirty="0" err="1"/>
              <a:t>became</a:t>
            </a:r>
            <a:r>
              <a:rPr lang="it-IT" dirty="0"/>
              <a:t> </a:t>
            </a:r>
            <a:r>
              <a:rPr lang="it-IT" dirty="0" err="1"/>
              <a:t>widely</a:t>
            </a:r>
            <a:r>
              <a:rPr lang="it-IT" dirty="0"/>
              <a:t> </a:t>
            </a:r>
            <a:r>
              <a:rPr lang="it-IT" dirty="0" err="1"/>
              <a:t>available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9F349-B8F5-64FF-E460-F86B7DE6A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6514" y="2029522"/>
            <a:ext cx="7010303" cy="507380"/>
          </a:xfrm>
        </p:spPr>
        <p:txBody>
          <a:bodyPr/>
          <a:lstStyle/>
          <a:p>
            <a:r>
              <a:rPr lang="it-IT" dirty="0"/>
              <a:t>WHAT IS METAVERSE?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9394C2-1020-C37A-A630-1963E16D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02C3DD1-EFB7-87DB-8DC4-DC5635FF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05F7806-DD1F-0D96-A7B1-0881BE5CB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2050" name="Picture 2" descr="The Future of Metaverse: Exploring Metaverse Technology">
            <a:extLst>
              <a:ext uri="{FF2B5EF4-FFF2-40B4-BE49-F238E27FC236}">
                <a16:creationId xmlns:a16="http://schemas.microsoft.com/office/drawing/2014/main" id="{637866B2-08C1-8639-7663-6DD79A45A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9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0C9C5-A0B7-694D-C1BA-E0F3AC24B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C562A18-7E87-3E40-49FD-35A154725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20" y="2497872"/>
            <a:ext cx="8975558" cy="2291576"/>
          </a:xfrm>
        </p:spPr>
        <p:txBody>
          <a:bodyPr/>
          <a:lstStyle/>
          <a:p>
            <a:r>
              <a:rPr lang="hr-HR" dirty="0"/>
              <a:t>KEY FEATURES:</a:t>
            </a:r>
          </a:p>
          <a:p>
            <a:endParaRPr lang="hr-HR" dirty="0"/>
          </a:p>
          <a:p>
            <a:pPr marL="342900" indent="-342900">
              <a:buAutoNum type="arabicParenR"/>
            </a:pPr>
            <a:r>
              <a:rPr lang="hr-HR" b="1" dirty="0">
                <a:solidFill>
                  <a:srgbClr val="FF0000"/>
                </a:solidFill>
              </a:rPr>
              <a:t>IMMERSIVE EXPERIENCES</a:t>
            </a:r>
            <a:r>
              <a:rPr lang="hr-HR" dirty="0"/>
              <a:t>: USERS ENGAGE WITH 3D ENVIRONMENTS, OFTEN USING AVATARS;</a:t>
            </a:r>
          </a:p>
          <a:p>
            <a:pPr marL="342900" indent="-342900">
              <a:buAutoNum type="arabicParenR"/>
            </a:pPr>
            <a:r>
              <a:rPr lang="hr-HR" b="1" dirty="0">
                <a:solidFill>
                  <a:srgbClr val="FF0000"/>
                </a:solidFill>
              </a:rPr>
              <a:t>SOCIAL INTERACTION</a:t>
            </a:r>
            <a:r>
              <a:rPr lang="hr-HR" dirty="0"/>
              <a:t>: PEOPLE CAN MEET , CHAT AND COLLABORATE IN SHARED VIRTUAL SPACES</a:t>
            </a:r>
          </a:p>
          <a:p>
            <a:pPr marL="342900" indent="-342900">
              <a:buAutoNum type="arabicParenR"/>
            </a:pPr>
            <a:r>
              <a:rPr lang="hr-HR" b="1" dirty="0">
                <a:solidFill>
                  <a:srgbClr val="FF0000"/>
                </a:solidFill>
              </a:rPr>
              <a:t>DIGITAL ECONOMY</a:t>
            </a:r>
            <a:r>
              <a:rPr lang="hr-HR" dirty="0"/>
              <a:t>: USERS CAN PURCHASE, SELL AND TRADE VIRTUAL GOODS, INCLUDING </a:t>
            </a:r>
            <a:r>
              <a:rPr lang="hr-HR" dirty="0" err="1"/>
              <a:t>NFTs</a:t>
            </a:r>
            <a:r>
              <a:rPr lang="hr-HR" dirty="0"/>
              <a:t> (NOT FUNGIBLE TOKENS) AND VIRTUAL REAL ESTATE)</a:t>
            </a:r>
          </a:p>
          <a:p>
            <a:pPr marL="342900" indent="-342900">
              <a:buAutoNum type="arabicParenR"/>
            </a:pPr>
            <a:r>
              <a:rPr lang="hr-HR" b="1" dirty="0">
                <a:solidFill>
                  <a:srgbClr val="FF0000"/>
                </a:solidFill>
              </a:rPr>
              <a:t>PERSISTENT: </a:t>
            </a:r>
            <a:r>
              <a:rPr lang="hr-HR" dirty="0"/>
              <a:t>IT EXSIST CONTINOUSLY , EVEN WHEN USERS LOG OFF, UNLIKE TRADITIONAL VIDEO GAMES OR WEBSITES</a:t>
            </a:r>
            <a:endParaRPr lang="it-IT" dirty="0"/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6EAA2E-AF0E-B30F-D574-212FC7BF0A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WHAT IS METAVERSE?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2C4D4A-CD17-9BB0-166E-E6687F99A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AE7FD81-41FF-F160-C781-D1F3DB58F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78A3CC0-BEE2-8C89-5634-22139F5F5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3074" name="Picture 2" descr="Metaverse Market: Unlocking a New Era of Immersive Digital Experiences">
            <a:extLst>
              <a:ext uri="{FF2B5EF4-FFF2-40B4-BE49-F238E27FC236}">
                <a16:creationId xmlns:a16="http://schemas.microsoft.com/office/drawing/2014/main" id="{ABDEF157-5075-F5CC-F585-FBA750D9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13" y="0"/>
            <a:ext cx="4287187" cy="28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5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96BA6-0BB5-C7FC-25CF-FDB781B07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871B231-72B0-4AF2-9BC4-38756E5C5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20" y="2497872"/>
            <a:ext cx="8975558" cy="2291576"/>
          </a:xfrm>
        </p:spPr>
        <p:txBody>
          <a:bodyPr/>
          <a:lstStyle/>
          <a:p>
            <a:r>
              <a:rPr lang="hr-HR" dirty="0"/>
              <a:t>3 KEY FACTORS OF DIGITAL EMBODIMENT OF USERS:</a:t>
            </a:r>
          </a:p>
          <a:p>
            <a:endParaRPr lang="hr-HR" dirty="0"/>
          </a:p>
          <a:p>
            <a:pPr marL="342900" indent="-342900">
              <a:buAutoNum type="arabicParenR"/>
            </a:pPr>
            <a:r>
              <a:rPr lang="hr-HR" b="1" dirty="0">
                <a:solidFill>
                  <a:srgbClr val="FF0000"/>
                </a:solidFill>
              </a:rPr>
              <a:t>IMMERSION</a:t>
            </a:r>
            <a:r>
              <a:rPr lang="hr-HR" dirty="0"/>
              <a:t>: ENHANCED BY USE OF HIGH-FIDELITY VISUAL PROCESSING, LOW LATENCY, REALISTIC SOUNDS, OLFACTORY STIMULATION (OVR) AND HAPTIC FEEDBACK WHICH MAKES VIRTUAL ENVIRONMENT MORE REALISTIC</a:t>
            </a:r>
            <a:r>
              <a:rPr lang="hr-HR" b="1" dirty="0">
                <a:solidFill>
                  <a:srgbClr val="FF0000"/>
                </a:solidFill>
              </a:rPr>
              <a:t>;</a:t>
            </a:r>
          </a:p>
          <a:p>
            <a:pPr marL="342900" indent="-342900">
              <a:buAutoNum type="arabicParenR"/>
            </a:pPr>
            <a:r>
              <a:rPr lang="hr-HR" b="1" dirty="0">
                <a:solidFill>
                  <a:srgbClr val="FF0000"/>
                </a:solidFill>
              </a:rPr>
              <a:t>PRESENCE</a:t>
            </a:r>
            <a:r>
              <a:rPr lang="hr-HR" dirty="0"/>
              <a:t> : ABILITY OF A USER TO FEEL PHISICALLY PRESENT IN A VIRTUAL LOCATION AND ENVIRONMENT – As </a:t>
            </a:r>
            <a:r>
              <a:rPr lang="hr-HR" dirty="0" err="1"/>
              <a:t>opposed</a:t>
            </a:r>
            <a:r>
              <a:rPr lang="hr-HR" dirty="0"/>
              <a:t> to </a:t>
            </a:r>
            <a:r>
              <a:rPr lang="hr-HR" dirty="0" err="1"/>
              <a:t>immersion</a:t>
            </a:r>
            <a:r>
              <a:rPr lang="hr-HR" dirty="0"/>
              <a:t>, </a:t>
            </a:r>
            <a:r>
              <a:rPr lang="hr-HR" dirty="0" err="1"/>
              <a:t>which</a:t>
            </a:r>
            <a:r>
              <a:rPr lang="hr-HR" dirty="0"/>
              <a:t> is </a:t>
            </a:r>
            <a:r>
              <a:rPr lang="hr-HR" dirty="0" err="1"/>
              <a:t>associated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technical</a:t>
            </a:r>
            <a:r>
              <a:rPr lang="hr-HR" dirty="0"/>
              <a:t> </a:t>
            </a:r>
            <a:r>
              <a:rPr lang="hr-HR" dirty="0" err="1"/>
              <a:t>aspects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virtual</a:t>
            </a:r>
            <a:r>
              <a:rPr lang="hr-HR" dirty="0"/>
              <a:t> system, </a:t>
            </a:r>
            <a:r>
              <a:rPr lang="hr-HR" dirty="0" err="1"/>
              <a:t>presence</a:t>
            </a:r>
            <a:r>
              <a:rPr lang="hr-HR" dirty="0"/>
              <a:t> </a:t>
            </a:r>
            <a:r>
              <a:rPr lang="hr-HR" dirty="0" err="1"/>
              <a:t>considers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quality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nature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feeling</a:t>
            </a:r>
            <a:endParaRPr lang="hr-HR" dirty="0"/>
          </a:p>
          <a:p>
            <a:pPr marL="342900" indent="-342900">
              <a:buAutoNum type="arabicParenR"/>
            </a:pPr>
            <a:r>
              <a:rPr lang="hr-HR" b="1" dirty="0">
                <a:solidFill>
                  <a:srgbClr val="FF0000"/>
                </a:solidFill>
              </a:rPr>
              <a:t>INTERACTIVITY</a:t>
            </a:r>
            <a:r>
              <a:rPr lang="hr-HR" dirty="0"/>
              <a:t>: THE DEGREE TO WHICH USER CAN INTERACT AND INFLUENCE THE VIRTUAL ENVIRONMENT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E3947C-E8A9-9C96-BDC3-D1E1BF93C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WHAT IS METAVERSE? </a:t>
            </a:r>
          </a:p>
          <a:p>
            <a:endParaRPr lang="it-IT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B556643-7F43-E82A-944F-AADD5653B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1CB917A-E0C3-0E40-56F3-F1C15CB6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7AE2F02-6C03-839F-C9FD-AEFC2F901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4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1813C-D5D5-7B42-5F71-A25E5DA85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DBBAF09-92A7-DD17-B407-80B43C2CFC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20" y="2497872"/>
            <a:ext cx="8975558" cy="2291576"/>
          </a:xfrm>
        </p:spPr>
        <p:txBody>
          <a:bodyPr/>
          <a:lstStyle/>
          <a:p>
            <a:r>
              <a:rPr lang="hr-HR" dirty="0"/>
              <a:t>3 KEY FEATURES OF DIGITAL EMBODIMENT OF USERS IN THE ART AND CULTURE ECOSYSTEM:</a:t>
            </a:r>
          </a:p>
          <a:p>
            <a:endParaRPr lang="hr-HR" dirty="0"/>
          </a:p>
          <a:p>
            <a:pPr marL="342900" indent="-342900">
              <a:buAutoNum type="arabicParenR"/>
            </a:pPr>
            <a:r>
              <a:rPr lang="hr-HR" b="1" dirty="0">
                <a:solidFill>
                  <a:srgbClr val="FF0000"/>
                </a:solidFill>
              </a:rPr>
              <a:t>LOCATION</a:t>
            </a:r>
            <a:r>
              <a:rPr lang="hr-HR" dirty="0"/>
              <a:t>: THE PHYSICAL LOCATION WHERE THE CULTURAL SIE IS CURRENTLY LOCATED</a:t>
            </a:r>
            <a:endParaRPr lang="hr-HR" b="1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hr-HR" b="1" dirty="0">
                <a:solidFill>
                  <a:srgbClr val="FF0000"/>
                </a:solidFill>
              </a:rPr>
              <a:t>PLACE</a:t>
            </a:r>
            <a:r>
              <a:rPr lang="hr-HR" dirty="0"/>
              <a:t> : MOVES BEYOND GEOGRAPHYCAL LOCATION AND INSTEAD REFERS TO THE SYMBOLIC OR CULTURAL SIGNIFICANCE OF A LOCATION – „SENSE OF PLACE”</a:t>
            </a:r>
          </a:p>
          <a:p>
            <a:pPr marL="342900" indent="-342900">
              <a:buAutoNum type="arabicParenR"/>
            </a:pPr>
            <a:r>
              <a:rPr lang="hr-HR" b="1" dirty="0">
                <a:solidFill>
                  <a:srgbClr val="FF0000"/>
                </a:solidFill>
              </a:rPr>
              <a:t>IDENTITY</a:t>
            </a:r>
            <a:r>
              <a:rPr lang="hr-HR" dirty="0"/>
              <a:t>: THE WAYS IN WHICH THE INDIVIDUAL OR COLLECTIVE IDENTITY OF VIEWER IS REPRESENTED OR CONSTRUCTED IN A WORK OF ART SITE, THROUGH THE PROCESS OF VIEWING OR INTERACTING WITH IT</a:t>
            </a:r>
          </a:p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D15964-9E5C-0126-29CB-ACE36025C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WHAT IS METAVERSE? </a:t>
            </a:r>
          </a:p>
          <a:p>
            <a:endParaRPr lang="it-IT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DFE8DC0-7A32-5C3E-29E5-2A857550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9DC9BA1-DADC-0275-99FA-A0E86BD56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94E8FFE-8C67-D999-6A48-CA1D9108E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4098" name="Picture 2" descr="Metaverse's role in heritage preservation">
            <a:extLst>
              <a:ext uri="{FF2B5EF4-FFF2-40B4-BE49-F238E27FC236}">
                <a16:creationId xmlns:a16="http://schemas.microsoft.com/office/drawing/2014/main" id="{3CDFBA17-36F0-58EA-3D5D-D58D7BE09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66" y="-1"/>
            <a:ext cx="4182334" cy="22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95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E6366-AD14-3107-8D8F-897885E33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262A7F1-580F-956E-6D0D-989926F1B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21" y="2439623"/>
            <a:ext cx="8975558" cy="2291576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Extended Reality (XR) </a:t>
            </a:r>
            <a:r>
              <a:rPr lang="it-IT" dirty="0">
                <a:effectLst/>
                <a:latin typeface="Helvetica Neue" panose="02000503000000020004" pitchFamily="2" charset="0"/>
              </a:rPr>
              <a:t>is an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umbrella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term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that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encompasses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all</a:t>
            </a:r>
            <a:r>
              <a:rPr lang="it-IT" dirty="0">
                <a:effectLst/>
                <a:latin typeface="Helvetica Neue" panose="02000503000000020004" pitchFamily="2" charset="0"/>
              </a:rPr>
              <a:t> immersive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technologies</a:t>
            </a:r>
            <a:r>
              <a:rPr lang="it-IT" dirty="0">
                <a:effectLst/>
                <a:latin typeface="Helvetica Neue" panose="02000503000000020004" pitchFamily="2" charset="0"/>
              </a:rPr>
              <a:t>,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including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augmented</a:t>
            </a:r>
            <a:r>
              <a:rPr lang="it-IT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reality (AR), mixed reality (MR), and </a:t>
            </a:r>
            <a:r>
              <a:rPr lang="it-IT" b="1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virtual</a:t>
            </a:r>
            <a:r>
              <a:rPr lang="it-IT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reality (VR</a:t>
            </a:r>
            <a:r>
              <a:rPr lang="it-IT" dirty="0">
                <a:effectLst/>
                <a:latin typeface="Helvetica Neue" panose="02000503000000020004" pitchFamily="2" charset="0"/>
              </a:rPr>
              <a:t>).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It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refers</a:t>
            </a:r>
            <a:r>
              <a:rPr lang="it-IT" dirty="0">
                <a:effectLst/>
                <a:latin typeface="Helvetica Neue" panose="02000503000000020004" pitchFamily="2" charset="0"/>
              </a:rPr>
              <a:t> to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any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combination</a:t>
            </a:r>
            <a:r>
              <a:rPr lang="it-IT" dirty="0">
                <a:effectLst/>
                <a:latin typeface="Helvetica Neue" panose="02000503000000020004" pitchFamily="2" charset="0"/>
              </a:rPr>
              <a:t> of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real</a:t>
            </a:r>
            <a:r>
              <a:rPr lang="it-IT" dirty="0">
                <a:effectLst/>
                <a:latin typeface="Helvetica Neue" panose="02000503000000020004" pitchFamily="2" charset="0"/>
              </a:rPr>
              <a:t> and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virtual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environments</a:t>
            </a:r>
            <a:r>
              <a:rPr lang="it-IT" dirty="0">
                <a:effectLst/>
                <a:latin typeface="Helvetica Neue" panose="02000503000000020004" pitchFamily="2" charset="0"/>
              </a:rPr>
              <a:t>,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where</a:t>
            </a:r>
            <a:r>
              <a:rPr lang="it-IT" dirty="0">
                <a:effectLst/>
                <a:latin typeface="Helvetica Neue" panose="02000503000000020004" pitchFamily="2" charset="0"/>
              </a:rPr>
              <a:t> users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interact</a:t>
            </a:r>
            <a:r>
              <a:rPr lang="it-IT" dirty="0">
                <a:effectLst/>
                <a:latin typeface="Helvetica Neue" panose="02000503000000020004" pitchFamily="2" charset="0"/>
              </a:rPr>
              <a:t> with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digital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elements</a:t>
            </a:r>
            <a:r>
              <a:rPr lang="it-IT" dirty="0">
                <a:effectLst/>
                <a:latin typeface="Helvetica Neue" panose="02000503000000020004" pitchFamily="2" charset="0"/>
              </a:rPr>
              <a:t>.</a:t>
            </a:r>
          </a:p>
          <a:p>
            <a:endParaRPr lang="it-IT" dirty="0">
              <a:effectLst/>
              <a:latin typeface="Helvetica Neue" panose="02000503000000020004" pitchFamily="2" charset="0"/>
            </a:endParaRPr>
          </a:p>
          <a:p>
            <a:r>
              <a:rPr lang="it-IT" b="1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Augmented</a:t>
            </a:r>
            <a:r>
              <a:rPr lang="it-IT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Reality (AR) </a:t>
            </a:r>
            <a:r>
              <a:rPr lang="it-IT" dirty="0">
                <a:effectLst/>
                <a:latin typeface="Helvetica Neue" panose="02000503000000020004" pitchFamily="2" charset="0"/>
              </a:rPr>
              <a:t>overlays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digital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content</a:t>
            </a:r>
            <a:r>
              <a:rPr lang="it-IT" dirty="0">
                <a:effectLst/>
                <a:latin typeface="Helvetica Neue" panose="02000503000000020004" pitchFamily="2" charset="0"/>
              </a:rPr>
              <a:t> (images, sounds, or information)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onto</a:t>
            </a:r>
            <a:r>
              <a:rPr lang="it-IT" dirty="0">
                <a:effectLst/>
                <a:latin typeface="Helvetica Neue" panose="02000503000000020004" pitchFamily="2" charset="0"/>
              </a:rPr>
              <a:t> the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real</a:t>
            </a:r>
            <a:r>
              <a:rPr lang="it-IT" dirty="0">
                <a:effectLst/>
                <a:latin typeface="Helvetica Neue" panose="02000503000000020004" pitchFamily="2" charset="0"/>
              </a:rPr>
              <a:t> world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through</a:t>
            </a:r>
            <a:r>
              <a:rPr lang="it-IT" dirty="0">
                <a:effectLst/>
                <a:latin typeface="Helvetica Neue" panose="02000503000000020004" pitchFamily="2" charset="0"/>
              </a:rPr>
              <a:t> devices like smartphones or AR glasses. Users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remain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aware</a:t>
            </a:r>
            <a:r>
              <a:rPr lang="it-IT" dirty="0">
                <a:effectLst/>
                <a:latin typeface="Helvetica Neue" panose="02000503000000020004" pitchFamily="2" charset="0"/>
              </a:rPr>
              <a:t> of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their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physical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environment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while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interacting</a:t>
            </a:r>
            <a:r>
              <a:rPr lang="it-IT" dirty="0">
                <a:effectLst/>
                <a:latin typeface="Helvetica Neue" panose="02000503000000020004" pitchFamily="2" charset="0"/>
              </a:rPr>
              <a:t> with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virtual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objects</a:t>
            </a:r>
            <a:r>
              <a:rPr lang="it-IT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it-IT" dirty="0">
                <a:effectLst/>
                <a:latin typeface="Helvetica Neue" panose="02000503000000020004" pitchFamily="2" charset="0"/>
              </a:rPr>
            </a:br>
            <a:r>
              <a:rPr lang="it-IT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Mixed Reality (MR)</a:t>
            </a:r>
            <a:r>
              <a:rPr lang="it-IT" dirty="0">
                <a:effectLst/>
                <a:latin typeface="Helvetica Neue" panose="02000503000000020004" pitchFamily="2" charset="0"/>
              </a:rPr>
              <a:t> blends the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real</a:t>
            </a:r>
            <a:r>
              <a:rPr lang="it-IT" dirty="0">
                <a:effectLst/>
                <a:latin typeface="Helvetica Neue" panose="02000503000000020004" pitchFamily="2" charset="0"/>
              </a:rPr>
              <a:t> and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virtual</a:t>
            </a:r>
            <a:r>
              <a:rPr lang="it-IT" dirty="0">
                <a:effectLst/>
                <a:latin typeface="Helvetica Neue" panose="02000503000000020004" pitchFamily="2" charset="0"/>
              </a:rPr>
              <a:t> worlds more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deeply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than</a:t>
            </a:r>
            <a:r>
              <a:rPr lang="it-IT" dirty="0">
                <a:effectLst/>
                <a:latin typeface="Helvetica Neue" panose="02000503000000020004" pitchFamily="2" charset="0"/>
              </a:rPr>
              <a:t> AR,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allowing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digital</a:t>
            </a:r>
            <a:r>
              <a:rPr lang="it-IT" dirty="0">
                <a:effectLst/>
                <a:latin typeface="Helvetica Neue" panose="02000503000000020004" pitchFamily="2" charset="0"/>
              </a:rPr>
              <a:t> and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physical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objects</a:t>
            </a:r>
            <a:r>
              <a:rPr lang="it-IT" dirty="0">
                <a:effectLst/>
                <a:latin typeface="Helvetica Neue" panose="02000503000000020004" pitchFamily="2" charset="0"/>
              </a:rPr>
              <a:t> to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interact</a:t>
            </a:r>
            <a:r>
              <a:rPr lang="it-IT" dirty="0">
                <a:effectLst/>
                <a:latin typeface="Helvetica Neue" panose="02000503000000020004" pitchFamily="2" charset="0"/>
              </a:rPr>
              <a:t> in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real</a:t>
            </a:r>
            <a:r>
              <a:rPr lang="it-IT" dirty="0">
                <a:effectLst/>
                <a:latin typeface="Helvetica Neue" panose="02000503000000020004" pitchFamily="2" charset="0"/>
              </a:rPr>
              <a:t> time. Users can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manipulate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both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types</a:t>
            </a:r>
            <a:r>
              <a:rPr lang="it-IT" dirty="0">
                <a:effectLst/>
                <a:latin typeface="Helvetica Neue" panose="02000503000000020004" pitchFamily="2" charset="0"/>
              </a:rPr>
              <a:t> of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objects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as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if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they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coexist</a:t>
            </a:r>
            <a:r>
              <a:rPr lang="it-IT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it-IT" dirty="0">
                <a:effectLst/>
                <a:latin typeface="Helvetica Neue" panose="02000503000000020004" pitchFamily="2" charset="0"/>
              </a:rPr>
            </a:b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D02E58-12D1-D734-E714-DFB0223BA2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5118" y="1882274"/>
            <a:ext cx="8077152" cy="507380"/>
          </a:xfrm>
        </p:spPr>
        <p:txBody>
          <a:bodyPr/>
          <a:lstStyle/>
          <a:p>
            <a:r>
              <a:rPr lang="it-IT" dirty="0"/>
              <a:t>EXTENDED REALITY – IMMERSIVE TECHNOLOGIES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6A658E-3386-93E8-09E4-00E8C802D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22AFE35-CABF-DB66-3D26-EB6E6D0EA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591B78C-7A77-5183-3F9E-5793E194F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5122" name="Picture 2" descr="How Extended Reality (XR) Technologies are Transforming Training and  Development: Top Use Cases and What You">
            <a:extLst>
              <a:ext uri="{FF2B5EF4-FFF2-40B4-BE49-F238E27FC236}">
                <a16:creationId xmlns:a16="http://schemas.microsoft.com/office/drawing/2014/main" id="{85DD8FF7-9E2E-5981-D109-6F229E92B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73" y="140947"/>
            <a:ext cx="4240306" cy="169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494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7E3BE-9897-A65B-615B-BBF893F0C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09DC03A-EC2F-C4EA-A2A2-E5E936A99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21" y="2283212"/>
            <a:ext cx="8975558" cy="2291576"/>
          </a:xfrm>
        </p:spPr>
        <p:txBody>
          <a:bodyPr/>
          <a:lstStyle/>
          <a:p>
            <a:endParaRPr lang="it-IT" dirty="0">
              <a:effectLst/>
              <a:latin typeface="Helvetica Neue" panose="02000503000000020004" pitchFamily="2" charset="0"/>
            </a:endParaRPr>
          </a:p>
          <a:p>
            <a:r>
              <a:rPr lang="it-IT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Virtual Reality (VR)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immerses</a:t>
            </a:r>
            <a:r>
              <a:rPr lang="it-IT" dirty="0">
                <a:effectLst/>
                <a:latin typeface="Helvetica Neue" panose="02000503000000020004" pitchFamily="2" charset="0"/>
              </a:rPr>
              <a:t> users in a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fully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digital</a:t>
            </a:r>
            <a:r>
              <a:rPr lang="it-IT" dirty="0">
                <a:effectLst/>
                <a:latin typeface="Helvetica Neue" panose="02000503000000020004" pitchFamily="2" charset="0"/>
              </a:rPr>
              <a:t>, computer-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generated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environment</a:t>
            </a:r>
            <a:r>
              <a:rPr lang="it-IT" dirty="0">
                <a:effectLst/>
                <a:latin typeface="Helvetica Neue" panose="02000503000000020004" pitchFamily="2" charset="0"/>
              </a:rPr>
              <a:t>, cutting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them</a:t>
            </a:r>
            <a:r>
              <a:rPr lang="it-IT" dirty="0">
                <a:effectLst/>
                <a:latin typeface="Helvetica Neue" panose="02000503000000020004" pitchFamily="2" charset="0"/>
              </a:rPr>
              <a:t> off from the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real</a:t>
            </a:r>
            <a:r>
              <a:rPr lang="it-IT" dirty="0">
                <a:effectLst/>
                <a:latin typeface="Helvetica Neue" panose="02000503000000020004" pitchFamily="2" charset="0"/>
              </a:rPr>
              <a:t> world. VR is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experienced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using</a:t>
            </a:r>
            <a:r>
              <a:rPr lang="it-IT" dirty="0">
                <a:effectLst/>
                <a:latin typeface="Helvetica Neue" panose="02000503000000020004" pitchFamily="2" charset="0"/>
              </a:rPr>
              <a:t> devices like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headsets</a:t>
            </a:r>
            <a:r>
              <a:rPr lang="it-IT" dirty="0">
                <a:effectLst/>
                <a:latin typeface="Helvetica Neue" panose="02000503000000020004" pitchFamily="2" charset="0"/>
              </a:rPr>
              <a:t>,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where</a:t>
            </a:r>
            <a:r>
              <a:rPr lang="it-IT" dirty="0">
                <a:effectLst/>
                <a:latin typeface="Helvetica Neue" panose="02000503000000020004" pitchFamily="2" charset="0"/>
              </a:rPr>
              <a:t> users can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explore</a:t>
            </a:r>
            <a:r>
              <a:rPr lang="it-IT" dirty="0">
                <a:effectLst/>
                <a:latin typeface="Helvetica Neue" panose="02000503000000020004" pitchFamily="2" charset="0"/>
              </a:rPr>
              <a:t> and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interact</a:t>
            </a:r>
            <a:r>
              <a:rPr lang="it-IT" dirty="0">
                <a:effectLst/>
                <a:latin typeface="Helvetica Neue" panose="02000503000000020004" pitchFamily="2" charset="0"/>
              </a:rPr>
              <a:t> with the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virtual</a:t>
            </a:r>
            <a:r>
              <a:rPr lang="it-IT" dirty="0">
                <a:effectLst/>
                <a:latin typeface="Helvetica Neue" panose="02000503000000020004" pitchFamily="2" charset="0"/>
              </a:rPr>
              <a:t> world.</a:t>
            </a:r>
          </a:p>
          <a:p>
            <a:r>
              <a:rPr lang="it-IT" dirty="0">
                <a:effectLst/>
                <a:latin typeface="Helvetica Neue" panose="02000503000000020004" pitchFamily="2" charset="0"/>
              </a:rPr>
              <a:t>The key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difference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lies</a:t>
            </a:r>
            <a:r>
              <a:rPr lang="it-IT" dirty="0">
                <a:effectLst/>
                <a:latin typeface="Helvetica Neue" panose="02000503000000020004" pitchFamily="2" charset="0"/>
              </a:rPr>
              <a:t> in </a:t>
            </a:r>
            <a:r>
              <a:rPr lang="it-IT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the </a:t>
            </a:r>
            <a:r>
              <a:rPr lang="it-IT" b="1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level</a:t>
            </a:r>
            <a:r>
              <a:rPr lang="it-IT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of immersion and interaction with the </a:t>
            </a:r>
            <a:r>
              <a:rPr lang="it-IT" b="1" dirty="0" err="1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real</a:t>
            </a:r>
            <a:r>
              <a:rPr lang="it-IT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 world</a:t>
            </a:r>
            <a:r>
              <a:rPr lang="it-IT" dirty="0">
                <a:effectLst/>
                <a:latin typeface="Helvetica Neue" panose="02000503000000020004" pitchFamily="2" charset="0"/>
              </a:rPr>
              <a:t>, with VR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being</a:t>
            </a:r>
            <a:r>
              <a:rPr lang="it-IT" dirty="0">
                <a:effectLst/>
                <a:latin typeface="Helvetica Neue" panose="02000503000000020004" pitchFamily="2" charset="0"/>
              </a:rPr>
              <a:t>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fully</a:t>
            </a:r>
            <a:r>
              <a:rPr lang="it-IT" dirty="0">
                <a:effectLst/>
                <a:latin typeface="Helvetica Neue" panose="02000503000000020004" pitchFamily="2" charset="0"/>
              </a:rPr>
              <a:t> immersive, AR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being</a:t>
            </a:r>
            <a:r>
              <a:rPr lang="it-IT" dirty="0">
                <a:effectLst/>
                <a:latin typeface="Helvetica Neue" panose="02000503000000020004" pitchFamily="2" charset="0"/>
              </a:rPr>
              <a:t> an overlay on the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real</a:t>
            </a:r>
            <a:r>
              <a:rPr lang="it-IT" dirty="0">
                <a:effectLst/>
                <a:latin typeface="Helvetica Neue" panose="02000503000000020004" pitchFamily="2" charset="0"/>
              </a:rPr>
              <a:t> world, and MR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allowing</a:t>
            </a:r>
            <a:r>
              <a:rPr lang="it-IT" dirty="0">
                <a:effectLst/>
                <a:latin typeface="Helvetica Neue" panose="02000503000000020004" pitchFamily="2" charset="0"/>
              </a:rPr>
              <a:t> for a blend and interaction of </a:t>
            </a:r>
            <a:r>
              <a:rPr lang="it-IT" dirty="0" err="1">
                <a:effectLst/>
                <a:latin typeface="Helvetica Neue" panose="02000503000000020004" pitchFamily="2" charset="0"/>
              </a:rPr>
              <a:t>both</a:t>
            </a:r>
            <a:r>
              <a:rPr lang="it-IT" dirty="0">
                <a:effectLst/>
                <a:latin typeface="Helvetica Neue" panose="02000503000000020004" pitchFamily="2" charset="0"/>
              </a:rPr>
              <a:t>. </a:t>
            </a:r>
          </a:p>
          <a:p>
            <a:r>
              <a:rPr lang="it-IT" b="1" dirty="0">
                <a:solidFill>
                  <a:srgbClr val="FF0000"/>
                </a:solidFill>
                <a:latin typeface="Helvetica Neue" panose="02000503000000020004" pitchFamily="2" charset="0"/>
              </a:rPr>
              <a:t>The full </a:t>
            </a:r>
            <a:r>
              <a:rPr lang="it-IT" b="1" dirty="0" err="1">
                <a:solidFill>
                  <a:srgbClr val="FF0000"/>
                </a:solidFill>
                <a:latin typeface="Helvetica Neue" panose="02000503000000020004" pitchFamily="2" charset="0"/>
              </a:rPr>
              <a:t>potential</a:t>
            </a:r>
            <a:r>
              <a:rPr lang="it-IT" b="1" dirty="0">
                <a:solidFill>
                  <a:srgbClr val="FF0000"/>
                </a:solidFill>
                <a:latin typeface="Helvetica Neue" panose="02000503000000020004" pitchFamily="2" charset="0"/>
              </a:rPr>
              <a:t> of </a:t>
            </a:r>
            <a:r>
              <a:rPr lang="it-IT" b="1" dirty="0" err="1">
                <a:solidFill>
                  <a:srgbClr val="FF0000"/>
                </a:solidFill>
                <a:latin typeface="Helvetica Neue" panose="02000503000000020004" pitchFamily="2" charset="0"/>
              </a:rPr>
              <a:t>emerging</a:t>
            </a:r>
            <a:r>
              <a:rPr lang="it-IT" b="1" dirty="0">
                <a:solidFill>
                  <a:srgbClr val="FF0000"/>
                </a:solidFill>
                <a:latin typeface="Helvetica Neue" panose="02000503000000020004" pitchFamily="2" charset="0"/>
              </a:rPr>
              <a:t> and immersive </a:t>
            </a:r>
            <a:r>
              <a:rPr lang="it-IT" b="1" dirty="0" err="1">
                <a:solidFill>
                  <a:srgbClr val="FF0000"/>
                </a:solidFill>
                <a:latin typeface="Helvetica Neue" panose="02000503000000020004" pitchFamily="2" charset="0"/>
              </a:rPr>
              <a:t>technologies</a:t>
            </a:r>
            <a:r>
              <a:rPr lang="it-IT" b="1" dirty="0">
                <a:solidFill>
                  <a:srgbClr val="FF0000"/>
                </a:solidFill>
                <a:latin typeface="Helvetica Neue" panose="02000503000000020004" pitchFamily="2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Helvetica Neue" panose="02000503000000020004" pitchFamily="2" charset="0"/>
              </a:rPr>
              <a:t>has</a:t>
            </a:r>
            <a:r>
              <a:rPr lang="it-IT" b="1" dirty="0">
                <a:solidFill>
                  <a:srgbClr val="FF0000"/>
                </a:solidFill>
                <a:latin typeface="Helvetica Neue" panose="02000503000000020004" pitchFamily="2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Helvetica Neue" panose="02000503000000020004" pitchFamily="2" charset="0"/>
              </a:rPr>
              <a:t>yet</a:t>
            </a:r>
            <a:r>
              <a:rPr lang="it-IT" b="1" dirty="0">
                <a:solidFill>
                  <a:srgbClr val="FF0000"/>
                </a:solidFill>
                <a:latin typeface="Helvetica Neue" panose="02000503000000020004" pitchFamily="2" charset="0"/>
              </a:rPr>
              <a:t> to be </a:t>
            </a:r>
            <a:r>
              <a:rPr lang="it-IT" b="1" dirty="0" err="1">
                <a:solidFill>
                  <a:srgbClr val="FF0000"/>
                </a:solidFill>
                <a:latin typeface="Helvetica Neue" panose="02000503000000020004" pitchFamily="2" charset="0"/>
              </a:rPr>
              <a:t>realized</a:t>
            </a:r>
            <a:r>
              <a:rPr lang="it-IT" b="1" dirty="0">
                <a:solidFill>
                  <a:srgbClr val="FF0000"/>
                </a:solidFill>
                <a:latin typeface="Helvetica Neue" panose="02000503000000020004" pitchFamily="2" charset="0"/>
              </a:rPr>
              <a:t> ▷ AI</a:t>
            </a:r>
          </a:p>
          <a:p>
            <a:r>
              <a:rPr lang="it-IT" b="1" dirty="0">
                <a:solidFill>
                  <a:srgbClr val="FF0000"/>
                </a:solidFill>
                <a:latin typeface="Helvetica Neue" panose="02000503000000020004" pitchFamily="2" charset="0"/>
              </a:rPr>
              <a:t>EVEN MORE IMMERSIVE EXPERIENCES, COMPLETE WITH FEELINGS OF TEXTURE, THERMAL PROPERTIES, ACOUSTIC AND OLFACTORY INFORMATION SPECIFIC TO A TIME  PERIOD OFFERS A MORE COMPLETE VIEW AND UNDERSTANDING OF  CULTURAL HERITAGE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4C669C-71B2-C16E-E17A-9E09235D8E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48" y="1990492"/>
            <a:ext cx="8077152" cy="507380"/>
          </a:xfrm>
        </p:spPr>
        <p:txBody>
          <a:bodyPr/>
          <a:lstStyle/>
          <a:p>
            <a:r>
              <a:rPr lang="it-IT" dirty="0"/>
              <a:t>EXTENDED REALITY (ER) – IMMERSIVE TECHNOLOGIES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14047D3-1E32-43A0-6B68-2FB97074E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029" y="6320117"/>
            <a:ext cx="541517" cy="5378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AE75FFB-6A01-5D61-3B07-5B5F3DCA2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411" y="6320118"/>
            <a:ext cx="628739" cy="5378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A8C19AD-457F-7FB3-B5A6-CF2C08C7B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66" y="6320117"/>
            <a:ext cx="1390366" cy="498719"/>
          </a:xfrm>
          <a:prstGeom prst="rect">
            <a:avLst/>
          </a:prstGeom>
        </p:spPr>
      </p:pic>
      <p:pic>
        <p:nvPicPr>
          <p:cNvPr id="6146" name="Picture 2" descr="Virtual Reality experience an excavation below Bath Abbey | Our Work |  Wessex Archaeology">
            <a:extLst>
              <a:ext uri="{FF2B5EF4-FFF2-40B4-BE49-F238E27FC236}">
                <a16:creationId xmlns:a16="http://schemas.microsoft.com/office/drawing/2014/main" id="{AEA1D43C-B120-584B-3ED1-FF02EADFD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490" y="-86424"/>
            <a:ext cx="3803509" cy="207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24724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att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atti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b76ce9-7009-4285-94e4-888ac7dcab7e">
      <Terms xmlns="http://schemas.microsoft.com/office/infopath/2007/PartnerControls"/>
    </lcf76f155ced4ddcb4097134ff3c332f>
    <TaxCatchAll xmlns="c1344582-65e2-4f3b-b5fe-4080b100fc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65106115F0E64C86DE3982A804C8B8" ma:contentTypeVersion="13" ma:contentTypeDescription="Stvaranje novog dokumenta." ma:contentTypeScope="" ma:versionID="13bbbea4808db0c19157ab2e28e4f79c">
  <xsd:schema xmlns:xsd="http://www.w3.org/2001/XMLSchema" xmlns:xs="http://www.w3.org/2001/XMLSchema" xmlns:p="http://schemas.microsoft.com/office/2006/metadata/properties" xmlns:ns2="e2b76ce9-7009-4285-94e4-888ac7dcab7e" xmlns:ns3="c1344582-65e2-4f3b-b5fe-4080b100fcd1" targetNamespace="http://schemas.microsoft.com/office/2006/metadata/properties" ma:root="true" ma:fieldsID="4c43a3bc132e9356fa91c8f04c0a5ba4" ns2:_="" ns3:_="">
    <xsd:import namespace="e2b76ce9-7009-4285-94e4-888ac7dcab7e"/>
    <xsd:import namespace="c1344582-65e2-4f3b-b5fe-4080b100fc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76ce9-7009-4285-94e4-888ac7dcab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Oznake slika" ma:readOnly="false" ma:fieldId="{5cf76f15-5ced-4ddc-b409-7134ff3c332f}" ma:taxonomyMulti="true" ma:sspId="35d05433-3c77-43af-9b96-d1dac923f1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44582-65e2-4f3b-b5fe-4080b100fc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b207e99-4912-4fba-b52c-5f5a39bc5ba5}" ma:internalName="TaxCatchAll" ma:showField="CatchAllData" ma:web="c1344582-65e2-4f3b-b5fe-4080b100fc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501D48-A5DF-4EF7-9808-02499EFDDCA1}">
  <ds:schemaRefs>
    <ds:schemaRef ds:uri="http://schemas.microsoft.com/office/2006/metadata/properties"/>
    <ds:schemaRef ds:uri="http://schemas.microsoft.com/office/infopath/2007/PartnerControls"/>
    <ds:schemaRef ds:uri="e2b76ce9-7009-4285-94e4-888ac7dcab7e"/>
    <ds:schemaRef ds:uri="c1344582-65e2-4f3b-b5fe-4080b100fcd1"/>
  </ds:schemaRefs>
</ds:datastoreItem>
</file>

<file path=customXml/itemProps2.xml><?xml version="1.0" encoding="utf-8"?>
<ds:datastoreItem xmlns:ds="http://schemas.openxmlformats.org/officeDocument/2006/customXml" ds:itemID="{8F66358C-6087-44AD-BAE1-78CDC46184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b76ce9-7009-4285-94e4-888ac7dcab7e"/>
    <ds:schemaRef ds:uri="c1344582-65e2-4f3b-b5fe-4080b100fc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61AD95-A266-4FCB-B3FF-0708CE5DB3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1367</TotalTime>
  <Words>2237</Words>
  <Application>Microsoft Macintosh PowerPoint</Application>
  <PresentationFormat>Presentazione su schermo (4:3)</PresentationFormat>
  <Paragraphs>156</Paragraphs>
  <Slides>21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Aptos</vt:lpstr>
      <vt:lpstr>Arial</vt:lpstr>
      <vt:lpstr>Calibri</vt:lpstr>
      <vt:lpstr>Helvetica Neue</vt:lpstr>
      <vt:lpstr>Montserrat Bold</vt:lpstr>
      <vt:lpstr>Open Sans</vt:lpstr>
      <vt:lpstr>Copertina</vt:lpstr>
      <vt:lpstr>Layout</vt:lpstr>
      <vt:lpstr>Contatti</vt:lpstr>
      <vt:lpstr>1_Contatti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evidenzia@gmail.com</dc:creator>
  <cp:lastModifiedBy>Daniele Sferra</cp:lastModifiedBy>
  <cp:revision>30</cp:revision>
  <dcterms:created xsi:type="dcterms:W3CDTF">2022-10-17T09:48:48Z</dcterms:created>
  <dcterms:modified xsi:type="dcterms:W3CDTF">2024-10-18T07:52:57Z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0x010100FD65106115F0E64C86DE3982A804C8B8</vt:lpwstr>
  </property>
</Properties>
</file>