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78" r:id="rId6"/>
    <p:sldMasterId id="2147483680" r:id="rId7"/>
  </p:sldMasterIdLst>
  <p:notesMasterIdLst>
    <p:notesMasterId r:id="rId15"/>
  </p:notesMasterIdLst>
  <p:handoutMasterIdLst>
    <p:handoutMasterId r:id="rId16"/>
  </p:handoutMasterIdLst>
  <p:sldIdLst>
    <p:sldId id="259" r:id="rId8"/>
    <p:sldId id="260" r:id="rId9"/>
    <p:sldId id="277" r:id="rId10"/>
    <p:sldId id="279" r:id="rId11"/>
    <p:sldId id="281" r:id="rId12"/>
    <p:sldId id="28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7164738-AEB2-4BB2-88AE-61034E1C710F}">
          <p14:sldIdLst/>
        </p14:section>
        <p14:section name="Sezione senza titolo" id="{C10A8032-3DCC-4947-B406-16B830DF79AF}">
          <p14:sldIdLst>
            <p14:sldId id="259"/>
            <p14:sldId id="260"/>
            <p14:sldId id="277"/>
            <p14:sldId id="279"/>
            <p14:sldId id="281"/>
            <p14:sldId id="280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C57"/>
    <a:srgbClr val="F68A42"/>
    <a:srgbClr val="18BAA8"/>
    <a:srgbClr val="9ACA3C"/>
    <a:srgbClr val="0E6EB6"/>
    <a:srgbClr val="8AC9AD"/>
    <a:srgbClr val="40A2DA"/>
    <a:srgbClr val="114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26" autoAdjust="0"/>
  </p:normalViewPr>
  <p:slideViewPr>
    <p:cSldViewPr snapToGrid="0">
      <p:cViewPr varScale="1">
        <p:scale>
          <a:sx n="120" d="100"/>
          <a:sy n="120" d="100"/>
        </p:scale>
        <p:origin x="14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2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A7F6CA-6D94-0A4F-C703-50CF96E0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3C62BC-5615-CF54-8F45-DD755A9EF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C5BC-B9FA-DC43-9A9C-1F122497796F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8C2765-F4D0-6683-C255-DD1E066FB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93B306-C57C-7AA9-08F8-62DDA89C9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1538-DBB3-BA4B-B362-C5033A5AF9D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96E9-F305-6647-A51C-BFBE44095F5A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43E3-69C9-D048-B35B-41A7D3CEA5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8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-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A2BAB38-38B8-534C-850E-32D85893B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HEADLINE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0AE27196-EFB0-DFB0-66AA-B206D25A4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Project </a:t>
            </a:r>
            <a:r>
              <a:rPr lang="it-IT" dirty="0" err="1"/>
              <a:t>acronym</a:t>
            </a:r>
            <a:r>
              <a:rPr lang="it-IT" dirty="0"/>
              <a:t> | Department | Name</a:t>
            </a: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id="{FE7A7F79-BC49-873C-A10E-A04E2C470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Meeting XY | Place | DD </a:t>
            </a:r>
            <a:r>
              <a:rPr lang="it-IT" dirty="0" err="1"/>
              <a:t>Mounth</a:t>
            </a:r>
            <a:r>
              <a:rPr lang="it-IT" dirty="0"/>
              <a:t> YYYY</a:t>
            </a:r>
          </a:p>
        </p:txBody>
      </p:sp>
    </p:spTree>
    <p:extLst>
      <p:ext uri="{BB962C8B-B14F-4D97-AF65-F5344CB8AC3E}">
        <p14:creationId xmlns:p14="http://schemas.microsoft.com/office/powerpoint/2010/main" val="2521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1334E7A-5D2E-C562-034F-02C1B33F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</p:spTree>
    <p:extLst>
      <p:ext uri="{BB962C8B-B14F-4D97-AF65-F5344CB8AC3E}">
        <p14:creationId xmlns:p14="http://schemas.microsoft.com/office/powerpoint/2010/main" val="40451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4DC9F-4905-C75C-84AC-9F357859DE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28052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F38F50DC-1359-9569-F5AB-0915359E6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2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8445929E-B9B3-55C3-3D9A-2CAA43C72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4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EEB81E-AF7E-6735-FF3A-72284FA6EF3F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D4B54-F849-2795-0AFE-FE3D2A8C2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437" y="341173"/>
            <a:ext cx="3409852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2B815-7777-A8CF-4B34-5E917EF86C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5437" y="341173"/>
            <a:ext cx="3409852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6EFEA1CA-15B1-72E5-F4F9-F5696B4CC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5BEF31-D388-6A7D-F718-6BBF0537F5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437" y="341173"/>
            <a:ext cx="3409852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6EFEA1CA-15B1-72E5-F4F9-F5696B4CC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162679-E31D-27C5-0603-5D1160DD35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0000" y="540000"/>
            <a:ext cx="3132000" cy="13831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1546DE-F514-C451-831C-88C570FDAA5C}"/>
              </a:ext>
            </a:extLst>
          </p:cNvPr>
          <p:cNvSpPr txBox="1"/>
          <p:nvPr userDrawn="1"/>
        </p:nvSpPr>
        <p:spPr>
          <a:xfrm>
            <a:off x="795866" y="1568281"/>
            <a:ext cx="782587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" dirty="0">
                <a:solidFill>
                  <a:srgbClr val="DA5C57"/>
                </a:solidFill>
                <a:latin typeface="Montserrat Bold" pitchFamily="2" charset="0"/>
              </a:rPr>
              <a:t> FORTIC</a:t>
            </a:r>
          </a:p>
        </p:txBody>
      </p:sp>
    </p:spTree>
    <p:extLst>
      <p:ext uri="{BB962C8B-B14F-4D97-AF65-F5344CB8AC3E}">
        <p14:creationId xmlns:p14="http://schemas.microsoft.com/office/powerpoint/2010/main" val="18662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5BF7591-A3A0-A1FE-0A47-56AB4297F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600" b="1" i="1" dirty="0">
                <a:solidFill>
                  <a:srgbClr val="6B6B6B"/>
                </a:solidFill>
                <a:effectLst/>
                <a:latin typeface="Segoe UI" panose="020B0502040204020203" pitchFamily="34" charset="0"/>
              </a:rPr>
              <a:t>Networking and cooperation: The value and future of cultural networks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51A7913-BCB8-EF69-B501-5748D3E13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486" y="4508284"/>
            <a:ext cx="7791025" cy="429322"/>
          </a:xfrm>
        </p:spPr>
        <p:txBody>
          <a:bodyPr/>
          <a:lstStyle/>
          <a:p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FORTIC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conference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 &amp;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EFFORTS Annual Congress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“Sustainable business models for fortifications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EE4675-29F0-16EB-A10B-EF58272C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553" y="5185460"/>
            <a:ext cx="7791025" cy="291935"/>
          </a:xfrm>
        </p:spPr>
        <p:txBody>
          <a:bodyPr/>
          <a:lstStyle/>
          <a:p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John’s Fortress Campus</a:t>
            </a:r>
            <a:r>
              <a:rPr lang="hr-H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ŠIBENIK </a:t>
            </a:r>
          </a:p>
          <a:p>
            <a:r>
              <a: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hr-H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24th -25th 2024</a:t>
            </a:r>
          </a:p>
          <a:p>
            <a:endParaRPr lang="hr-HR" dirty="0"/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23580-9977-9895-51E9-090C49D52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32" y="5826354"/>
            <a:ext cx="906234" cy="906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8F4CC-AC65-F05C-74E9-DDED8606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836" y="5826354"/>
            <a:ext cx="1057272" cy="9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862" y="4301655"/>
            <a:ext cx="7863840" cy="694089"/>
          </a:xfrm>
        </p:spPr>
        <p:txBody>
          <a:bodyPr/>
          <a:lstStyle/>
          <a:p>
            <a:r>
              <a:rPr lang="hr-HR" dirty="0"/>
              <a:t>*</a:t>
            </a:r>
            <a:r>
              <a:rPr lang="fr-BE" dirty="0"/>
              <a:t>City of </a:t>
            </a:r>
            <a:r>
              <a:rPr lang="fr-BE" dirty="0" err="1"/>
              <a:t>Cervia</a:t>
            </a:r>
            <a:r>
              <a:rPr lang="fr-BE" dirty="0"/>
              <a:t> (IT), </a:t>
            </a:r>
            <a:r>
              <a:rPr lang="fr-BE" dirty="0" err="1"/>
              <a:t>member</a:t>
            </a:r>
            <a:r>
              <a:rPr lang="fr-BE" dirty="0"/>
              <a:t> of European Cultural Route ‘ATRIUM’</a:t>
            </a:r>
          </a:p>
          <a:p>
            <a:r>
              <a:rPr lang="fr-BE" dirty="0"/>
              <a:t>			                  *EFFORTS Europe </a:t>
            </a:r>
            <a:r>
              <a:rPr lang="fr-BE" dirty="0" err="1"/>
              <a:t>secretary</a:t>
            </a:r>
            <a:r>
              <a:rPr lang="fr-BE" dirty="0"/>
              <a:t> </a:t>
            </a:r>
            <a:r>
              <a:rPr lang="fr-BE" dirty="0" err="1"/>
              <a:t>general</a:t>
            </a:r>
            <a:endParaRPr lang="fr-BE" dirty="0"/>
          </a:p>
          <a:p>
            <a:endParaRPr lang="hr-HR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/>
              <a:t>Presenter</a:t>
            </a:r>
            <a:r>
              <a:rPr lang="fr-BE" dirty="0"/>
              <a:t>s : Simona </a:t>
            </a:r>
            <a:r>
              <a:rPr lang="fr-BE" dirty="0" err="1"/>
              <a:t>Melchiorri</a:t>
            </a:r>
            <a:r>
              <a:rPr lang="fr-BE" dirty="0"/>
              <a:t> – Rafaël Deroo</a:t>
            </a:r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4532D-592D-BC2A-1E4F-F885B3514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93" y="2525028"/>
            <a:ext cx="1491588" cy="1607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76BC13-9D7A-1B59-D993-764E969FB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59" y="2625076"/>
            <a:ext cx="1764858" cy="1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009" y="1788294"/>
            <a:ext cx="7010303" cy="446024"/>
          </a:xfrm>
        </p:spPr>
        <p:txBody>
          <a:bodyPr/>
          <a:lstStyle/>
          <a:p>
            <a:r>
              <a:rPr lang="en-BE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goal of the topic is to come to a fruitful discussion on the following elements : </a:t>
            </a:r>
            <a:endParaRPr lang="fr-BE" sz="2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5B5EB-C457-32D2-39A5-8783437FB8E6}"/>
              </a:ext>
            </a:extLst>
          </p:cNvPr>
          <p:cNvSpPr txBox="1"/>
          <p:nvPr/>
        </p:nvSpPr>
        <p:spPr>
          <a:xfrm>
            <a:off x="556590" y="2309465"/>
            <a:ext cx="74012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E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European networks, what are they and why are they there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For what reasons should one join a </a:t>
            </a:r>
            <a:r>
              <a:rPr lang="en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heritage network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Europe ?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networking be </a:t>
            </a:r>
            <a:r>
              <a:rPr lang="en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optimalised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? What are best practices for European networking ? </a:t>
            </a:r>
            <a:r>
              <a:rPr lang="en-BE" dirty="0">
                <a:latin typeface="Calibri" panose="020F0502020204030204" pitchFamily="34" charset="0"/>
                <a:ea typeface="Calibri" panose="020F0502020204030204" pitchFamily="34" charset="0"/>
              </a:rPr>
              <a:t>What are its objectives ?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BE" b="1" dirty="0">
                <a:latin typeface="Calibri" panose="020F0502020204030204" pitchFamily="34" charset="0"/>
                <a:ea typeface="Calibri" panose="020F0502020204030204" pitchFamily="34" charset="0"/>
              </a:rPr>
              <a:t>What does a </a:t>
            </a:r>
            <a:r>
              <a:rPr lang="fr-BE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heritage</a:t>
            </a:r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BE" b="1" i="1" dirty="0">
                <a:latin typeface="Calibri" panose="020F0502020204030204" pitchFamily="34" charset="0"/>
                <a:ea typeface="Calibri" panose="020F0502020204030204" pitchFamily="34" charset="0"/>
              </a:rPr>
              <a:t>network</a:t>
            </a:r>
            <a:r>
              <a:rPr lang="en-BE" b="1" dirty="0"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BE" dirty="0"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there other ways of European cooperation ? Who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initiate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network ?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funded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fr-BE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b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BE" dirty="0"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en-BE" b="1" dirty="0">
                <a:latin typeface="Calibri" panose="020F0502020204030204" pitchFamily="34" charset="0"/>
                <a:ea typeface="Calibri" panose="020F0502020204030204" pitchFamily="34" charset="0"/>
              </a:rPr>
              <a:t>networking a value </a:t>
            </a:r>
            <a:r>
              <a:rPr lang="en-BE" dirty="0"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</a:rPr>
              <a:t>- I</a:t>
            </a:r>
            <a:r>
              <a:rPr lang="en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nsights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inspiration for efficient European networking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fortified sites stakeholders.</a:t>
            </a:r>
          </a:p>
        </p:txBody>
      </p:sp>
    </p:spTree>
    <p:extLst>
      <p:ext uri="{BB962C8B-B14F-4D97-AF65-F5344CB8AC3E}">
        <p14:creationId xmlns:p14="http://schemas.microsoft.com/office/powerpoint/2010/main" val="62521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530" y="2768217"/>
            <a:ext cx="7010303" cy="325887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 4 </a:t>
            </a:r>
            <a:r>
              <a:rPr lang="en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Statements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(1-4)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different parts of the : participants put </a:t>
            </a:r>
            <a:r>
              <a:rPr lang="en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post-its</a:t>
            </a:r>
            <a:r>
              <a:rPr lang="en-BE" sz="1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Each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en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ddress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n-BE" sz="1800" dirty="0">
                <a:latin typeface="Calibri" panose="020F0502020204030204" pitchFamily="34" charset="0"/>
                <a:ea typeface="Calibri" panose="020F0502020204030204" pitchFamily="34" charset="0"/>
              </a:rPr>
              <a:t> pro 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BE" sz="1800" dirty="0"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 ARGUMENTATION or ANSWERS</a:t>
            </a:r>
            <a:r>
              <a:rPr lang="en-BE" sz="1800" dirty="0">
                <a:latin typeface="Calibri" panose="020F0502020204030204" pitchFamily="34" charset="0"/>
                <a:ea typeface="Calibri" panose="020F0502020204030204" pitchFamily="34" charset="0"/>
              </a:rPr>
              <a:t> for each statement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 on a post-it </a:t>
            </a:r>
            <a:r>
              <a:rPr lang="en-BE" sz="1800" dirty="0">
                <a:latin typeface="Calibri" panose="020F0502020204030204" pitchFamily="34" charset="0"/>
                <a:ea typeface="Calibri" panose="020F0502020204030204" pitchFamily="34" charset="0"/>
              </a:rPr>
              <a:t>(1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BE" sz="1800" dirty="0">
                <a:latin typeface="Calibri" panose="020F0502020204030204" pitchFamily="34" charset="0"/>
                <a:ea typeface="Calibri" panose="020F0502020204030204" pitchFamily="34" charset="0"/>
              </a:rPr>
              <a:t> min)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fr-BE" sz="1800" b="1" dirty="0" err="1">
                <a:latin typeface="Calibri" panose="020F0502020204030204" pitchFamily="34" charset="0"/>
                <a:ea typeface="Calibri" panose="020F0502020204030204" pitchFamily="34" charset="0"/>
              </a:rPr>
              <a:t>Penary</a:t>
            </a:r>
            <a:r>
              <a:rPr lang="fr-BE" sz="1800" b="1" dirty="0">
                <a:latin typeface="Calibri" panose="020F0502020204030204" pitchFamily="34" charset="0"/>
                <a:ea typeface="Calibri" panose="020F0502020204030204" pitchFamily="34" charset="0"/>
              </a:rPr>
              <a:t> d</a:t>
            </a:r>
            <a:r>
              <a:rPr lang="en-B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iscussion</a:t>
            </a:r>
            <a:r>
              <a:rPr lang="en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s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tatement’s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con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come up with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position per </a:t>
            </a:r>
            <a:r>
              <a:rPr lang="fr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statement</a:t>
            </a: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(10 min)</a:t>
            </a:r>
          </a:p>
          <a:p>
            <a:pPr marL="342900" indent="-342900">
              <a:buAutoNum type="arabicPeriod"/>
            </a:pPr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</a:rPr>
              <a:t>Short break (5 min)</a:t>
            </a:r>
          </a:p>
          <a:p>
            <a:pPr marL="342900" indent="-342900">
              <a:buAutoNum type="arabicPeriod"/>
            </a:pPr>
            <a:r>
              <a:rPr lang="fr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Second 4 </a:t>
            </a:r>
            <a:r>
              <a:rPr lang="fr-B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Statements</a:t>
            </a:r>
            <a:r>
              <a:rPr lang="fr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(5-8) </a:t>
            </a: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(10 min)</a:t>
            </a:r>
          </a:p>
          <a:p>
            <a:pPr marL="342900" indent="-342900">
              <a:buAutoNum type="arabicPeriod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 (10 min)</a:t>
            </a:r>
          </a:p>
          <a:p>
            <a:pPr marL="342900" indent="-342900">
              <a:buAutoNum type="arabicPeriod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Wrap-up of the positions (5 min)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fr-BE" dirty="0"/>
          </a:p>
          <a:p>
            <a:pPr marL="342900" indent="-342900">
              <a:buAutoNum type="arabicPeriod"/>
            </a:pPr>
            <a:endParaRPr lang="hr-HR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5530" y="1775806"/>
            <a:ext cx="7010303" cy="919685"/>
          </a:xfrm>
        </p:spPr>
        <p:txBody>
          <a:bodyPr/>
          <a:lstStyle/>
          <a:p>
            <a:r>
              <a:rPr lang="it-IT" dirty="0"/>
              <a:t>Our approach in a 2 hours discussion on </a:t>
            </a:r>
            <a:r>
              <a:rPr lang="it-IT" b="1" dirty="0"/>
              <a:t>European heritage networks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EAD00-1C32-00EE-C76E-F141CF54D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First 4 </a:t>
            </a:r>
            <a:r>
              <a:rPr lang="fr-BE" dirty="0" err="1"/>
              <a:t>Statements</a:t>
            </a:r>
            <a:r>
              <a:rPr lang="fr-BE" dirty="0"/>
              <a:t> (1-4) </a:t>
            </a:r>
            <a:endParaRPr lang="en-B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97B73E-9493-9E0D-DA45-0D6D02AB1718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1066800" y="2703513"/>
            <a:ext cx="7010400" cy="2292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 network ? </a:t>
            </a:r>
          </a:p>
          <a:p>
            <a:pPr marL="514350" indent="-514350">
              <a:buAutoNum type="arabicPeriod"/>
            </a:pPr>
            <a:r>
              <a:rPr lang="fr-BE" dirty="0"/>
              <a:t>All networks are the </a:t>
            </a:r>
            <a:r>
              <a:rPr lang="fr-BE" dirty="0" err="1"/>
              <a:t>same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3.  There </a:t>
            </a:r>
            <a:r>
              <a:rPr lang="fr-BE" dirty="0" err="1"/>
              <a:t>is</a:t>
            </a:r>
            <a:r>
              <a:rPr lang="fr-BE" dirty="0"/>
              <a:t> no </a:t>
            </a:r>
            <a:r>
              <a:rPr lang="fr-BE" dirty="0" err="1"/>
              <a:t>need</a:t>
            </a:r>
            <a:r>
              <a:rPr lang="fr-BE" dirty="0"/>
              <a:t> for networking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dirty="0"/>
              <a:t>4.  Networks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set up ‘</a:t>
            </a:r>
            <a:r>
              <a:rPr lang="fr-BE" dirty="0" err="1"/>
              <a:t>bottom</a:t>
            </a:r>
            <a:r>
              <a:rPr lang="fr-BE" dirty="0"/>
              <a:t>-up’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386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Second 4 Statements (5-8)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359DA8-B932-B7DE-AD6D-808434D80299}"/>
              </a:ext>
            </a:extLst>
          </p:cNvPr>
          <p:cNvSpPr txBox="1">
            <a:spLocks/>
          </p:cNvSpPr>
          <p:nvPr/>
        </p:nvSpPr>
        <p:spPr>
          <a:xfrm>
            <a:off x="1219248" y="2856569"/>
            <a:ext cx="7010303" cy="2291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dirty="0"/>
              <a:t>5. The best networks are on local issues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dirty="0"/>
              <a:t>6.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a network do / </a:t>
            </a:r>
            <a:r>
              <a:rPr lang="fr-BE" dirty="0" err="1"/>
              <a:t>provide</a:t>
            </a:r>
            <a:r>
              <a:rPr lang="fr-BE" dirty="0"/>
              <a:t>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dirty="0"/>
              <a:t>7. Networks </a:t>
            </a:r>
            <a:r>
              <a:rPr lang="fr-BE" dirty="0" err="1"/>
              <a:t>should</a:t>
            </a:r>
            <a:r>
              <a:rPr lang="fr-BE"/>
              <a:t> not receive</a:t>
            </a:r>
            <a:r>
              <a:rPr lang="fr-BE" dirty="0"/>
              <a:t> </a:t>
            </a:r>
            <a:r>
              <a:rPr lang="fr-BE" dirty="0" err="1"/>
              <a:t>funding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8. A network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 by values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5602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4C459E-79F8-5C79-12EA-2658FDD366C8}"/>
              </a:ext>
            </a:extLst>
          </p:cNvPr>
          <p:cNvSpPr txBox="1"/>
          <p:nvPr/>
        </p:nvSpPr>
        <p:spPr>
          <a:xfrm>
            <a:off x="686793" y="2850361"/>
            <a:ext cx="8048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Simon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Melchiorri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EU 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manager, City of 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Cervia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aël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Deroo, Secretary </a:t>
            </a:r>
            <a:r>
              <a:rPr lang="fr-BE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  <a:r>
              <a:rPr lang="fr-BE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EFFORTS Europe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melchiorris@comunecervia.it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www.communecervia.it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rafael.deroo@efforts-europe.eu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www.efforts-europe.eu</a:t>
            </a: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" y="4350067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36" y="4689767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536" y="5032060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40" y="3960836"/>
            <a:ext cx="280514" cy="280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29E63-BF19-7D67-9CE8-8126E0ED71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7665" y="5947576"/>
            <a:ext cx="1933462" cy="8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509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b76ce9-7009-4285-94e4-888ac7dcab7e">
      <Terms xmlns="http://schemas.microsoft.com/office/infopath/2007/PartnerControls"/>
    </lcf76f155ced4ddcb4097134ff3c332f>
    <TaxCatchAll xmlns="c1344582-65e2-4f3b-b5fe-4080b100fc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5106115F0E64C86DE3982A804C8B8" ma:contentTypeVersion="13" ma:contentTypeDescription="Stvaranje novog dokumenta." ma:contentTypeScope="" ma:versionID="13bbbea4808db0c19157ab2e28e4f79c">
  <xsd:schema xmlns:xsd="http://www.w3.org/2001/XMLSchema" xmlns:xs="http://www.w3.org/2001/XMLSchema" xmlns:p="http://schemas.microsoft.com/office/2006/metadata/properties" xmlns:ns2="e2b76ce9-7009-4285-94e4-888ac7dcab7e" xmlns:ns3="c1344582-65e2-4f3b-b5fe-4080b100fcd1" targetNamespace="http://schemas.microsoft.com/office/2006/metadata/properties" ma:root="true" ma:fieldsID="4c43a3bc132e9356fa91c8f04c0a5ba4" ns2:_="" ns3:_="">
    <xsd:import namespace="e2b76ce9-7009-4285-94e4-888ac7dcab7e"/>
    <xsd:import namespace="c1344582-65e2-4f3b-b5fe-4080b100f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76ce9-7009-4285-94e4-888ac7dca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35d05433-3c77-43af-9b96-d1dac923f1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44582-65e2-4f3b-b5fe-4080b100f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b207e99-4912-4fba-b52c-5f5a39bc5ba5}" ma:internalName="TaxCatchAll" ma:showField="CatchAllData" ma:web="c1344582-65e2-4f3b-b5fe-4080b100fc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1D48-A5DF-4EF7-9808-02499EFDDCA1}">
  <ds:schemaRefs>
    <ds:schemaRef ds:uri="http://schemas.microsoft.com/office/2006/metadata/properties"/>
    <ds:schemaRef ds:uri="http://schemas.microsoft.com/office/infopath/2007/PartnerControls"/>
    <ds:schemaRef ds:uri="e2b76ce9-7009-4285-94e4-888ac7dcab7e"/>
    <ds:schemaRef ds:uri="c1344582-65e2-4f3b-b5fe-4080b100fcd1"/>
  </ds:schemaRefs>
</ds:datastoreItem>
</file>

<file path=customXml/itemProps2.xml><?xml version="1.0" encoding="utf-8"?>
<ds:datastoreItem xmlns:ds="http://schemas.openxmlformats.org/officeDocument/2006/customXml" ds:itemID="{8F66358C-6087-44AD-BAE1-78CDC4618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b76ce9-7009-4285-94e4-888ac7dcab7e"/>
    <ds:schemaRef ds:uri="c1344582-65e2-4f3b-b5fe-4080b100f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61AD95-A266-4FCB-B3FF-0708CE5DB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404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 Bold</vt:lpstr>
      <vt:lpstr>Open Sans</vt:lpstr>
      <vt:lpstr>Segoe UI</vt:lpstr>
      <vt:lpstr>Copertina</vt:lpstr>
      <vt:lpstr>Layout</vt:lpstr>
      <vt:lpstr>Contatti</vt:lpstr>
      <vt:lpstr>1_Contatti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Rafael Deroo</cp:lastModifiedBy>
  <cp:revision>24</cp:revision>
  <dcterms:created xsi:type="dcterms:W3CDTF">2022-10-17T09:48:48Z</dcterms:created>
  <dcterms:modified xsi:type="dcterms:W3CDTF">2024-10-10T07:04:33Z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0x010100FD65106115F0E64C86DE3982A804C8B8</vt:lpwstr>
  </property>
</Properties>
</file>